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modernComment_6AA_F5D822CE.xml" ContentType="application/vnd.ms-powerpoint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2" r:id="rId4"/>
    <p:sldMasterId id="2147484130" r:id="rId5"/>
    <p:sldMasterId id="2147484139" r:id="rId6"/>
  </p:sldMasterIdLst>
  <p:notesMasterIdLst>
    <p:notesMasterId r:id="rId36"/>
  </p:notesMasterIdLst>
  <p:handoutMasterIdLst>
    <p:handoutMasterId r:id="rId37"/>
  </p:handoutMasterIdLst>
  <p:sldIdLst>
    <p:sldId id="2080106373" r:id="rId7"/>
    <p:sldId id="1706" r:id="rId8"/>
    <p:sldId id="1627" r:id="rId9"/>
    <p:sldId id="1662" r:id="rId10"/>
    <p:sldId id="1653" r:id="rId11"/>
    <p:sldId id="1747" r:id="rId12"/>
    <p:sldId id="312" r:id="rId13"/>
    <p:sldId id="2080106376" r:id="rId14"/>
    <p:sldId id="2080106382" r:id="rId15"/>
    <p:sldId id="2080106375" r:id="rId16"/>
    <p:sldId id="2080106379" r:id="rId17"/>
    <p:sldId id="2080106389" r:id="rId18"/>
    <p:sldId id="2080106377" r:id="rId19"/>
    <p:sldId id="2080106384" r:id="rId20"/>
    <p:sldId id="2080106393" r:id="rId21"/>
    <p:sldId id="2080106391" r:id="rId22"/>
    <p:sldId id="2080106392" r:id="rId23"/>
    <p:sldId id="2080106380" r:id="rId24"/>
    <p:sldId id="2080106378" r:id="rId25"/>
    <p:sldId id="2080106385" r:id="rId26"/>
    <p:sldId id="2080106387" r:id="rId27"/>
    <p:sldId id="2080106386" r:id="rId28"/>
    <p:sldId id="313" r:id="rId29"/>
    <p:sldId id="315" r:id="rId30"/>
    <p:sldId id="316" r:id="rId31"/>
    <p:sldId id="2080106388" r:id="rId32"/>
    <p:sldId id="2080106390" r:id="rId33"/>
    <p:sldId id="2080106383" r:id="rId34"/>
    <p:sldId id="1699" r:id="rId35"/>
  </p:sldIdLst>
  <p:sldSz cx="12192000" cy="6858000"/>
  <p:notesSz cx="7010400" cy="9296400"/>
  <p:custDataLst>
    <p:tags r:id="rId3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6071" userDrawn="1">
          <p15:clr>
            <a:srgbClr val="A4A3A4"/>
          </p15:clr>
        </p15:guide>
        <p15:guide id="4" pos="4231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7E9891D-A841-F3BE-1FCC-D493C3154F11}" name="Vanessa Denney" initials="VD" userId="S::vanessa@omahafoundation.org::1883a5e9-708b-4779-ac64-3b5624036ed2" providerId="AD"/>
  <p188:author id="{90CD5CB5-250F-D3C7-A4F3-7E16865697B5}" name="Kelli Cavey" initials="KC" userId="S::Kelli@omahafoundation.org::f6ad7d89-7dd9-4f7e-90da-643f4dd76a0a" providerId="AD"/>
  <p188:author id="{BEF75FC0-79A6-8003-C13E-BCE3F9985359}" name="Anne Meysenburg" initials="AM" userId="S::anne@omahafoundation.org::2fe47644-f8aa-478b-9b2e-3968998cc8a2" providerId="AD"/>
  <p188:author id="{D87EB3D6-C6D1-1081-D782-23AA54A70023}" name="Tessa Barney" initials="TB" userId="S::TessaBarney@omahafoundation.org::656ad478-8157-48ad-b27f-f2f956cf5516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elli Cavey" initials="KC" lastIdx="2" clrIdx="0">
    <p:extLst>
      <p:ext uri="{19B8F6BF-5375-455C-9EA6-DF929625EA0E}">
        <p15:presenceInfo xmlns:p15="http://schemas.microsoft.com/office/powerpoint/2012/main" userId="Kelli Cavey" providerId="None"/>
      </p:ext>
    </p:extLst>
  </p:cmAuthor>
  <p:cmAuthor id="2" name="Ally Freeman" initials="AF" lastIdx="3" clrIdx="1">
    <p:extLst>
      <p:ext uri="{19B8F6BF-5375-455C-9EA6-DF929625EA0E}">
        <p15:presenceInfo xmlns:p15="http://schemas.microsoft.com/office/powerpoint/2012/main" userId="Ally Freema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497"/>
    <a:srgbClr val="6E84C1"/>
    <a:srgbClr val="009699"/>
    <a:srgbClr val="89B7C8"/>
    <a:srgbClr val="3E6A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21407B8-0198-3BAF-F26F-4028A19E4916}" v="49" dt="2025-08-19T17:28:00.812"/>
    <p1510:client id="{D0F56235-1159-F545-F41F-829BF7736E62}" v="61" dt="2025-08-19T16:12:25.944"/>
    <p1510:client id="{DCDF0E70-763D-984E-89A0-9A423CAD41F6}" v="2573" dt="2025-08-19T21:54:53.35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8"/>
  </p:normalViewPr>
  <p:slideViewPr>
    <p:cSldViewPr snapToGrid="0">
      <p:cViewPr varScale="1">
        <p:scale>
          <a:sx n="95" d="100"/>
          <a:sy n="95" d="100"/>
        </p:scale>
        <p:origin x="960" y="480"/>
      </p:cViewPr>
      <p:guideLst>
        <p:guide orient="horz" pos="2160"/>
        <p:guide pos="3840"/>
        <p:guide pos="6071"/>
        <p:guide pos="42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commentAuthors" Target="commentAuthors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handoutMaster" Target="handoutMasters/handoutMaster1.xml"/><Relationship Id="rId40" Type="http://schemas.openxmlformats.org/officeDocument/2006/relationships/presProps" Target="presProps.xml"/><Relationship Id="rId45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ableStyles" Target="tableStyle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tags" Target="tags/tag1.xml"/><Relationship Id="rId20" Type="http://schemas.openxmlformats.org/officeDocument/2006/relationships/slide" Target="slides/slide14.xml"/><Relationship Id="rId41" Type="http://schemas.openxmlformats.org/officeDocument/2006/relationships/viewProps" Target="viewProps.xml"/></Relationships>
</file>

<file path=ppt/comments/modernComment_6AA_F5D822CE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EF7B5D1-9566-4737-8199-EB67FC1544CB}" authorId="{BEF75FC0-79A6-8003-C13E-BCE3F9985359}" created="2025-02-18T17:15:37.055">
    <pc:sldMkLst xmlns:pc="http://schemas.microsoft.com/office/powerpoint/2013/main/command">
      <pc:docMk/>
      <pc:sldMk cId="4124582606" sldId="1706"/>
    </pc:sldMkLst>
    <p188:txBody>
      <a:bodyPr/>
      <a:lstStyle/>
      <a:p>
        <a:r>
          <a:rPr lang="en-US"/>
          <a:t>[@Nathan Morgan] [@Dasia Horne] Add a slide to introduce yourself, your backgrounds and what you do for the organization.  If you are comfortable - it might be a time to add something personal.</a:t>
        </a:r>
      </a:p>
    </p188:txBody>
  </p188:cm>
</p188:cmLst>
</file>

<file path=ppt/diagrams/_rels/data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svg"/><Relationship Id="rId1" Type="http://schemas.openxmlformats.org/officeDocument/2006/relationships/image" Target="../media/image30.png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diagrams/_rels/drawing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svg"/><Relationship Id="rId1" Type="http://schemas.openxmlformats.org/officeDocument/2006/relationships/image" Target="../media/image30.png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643DB4A-7C8C-43A9-B4AE-DDD6CA836DFF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A3A373F9-7CD0-4B6C-B2B9-128D9448B12C}">
      <dgm:prSet phldrT="[Text]" phldr="0"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 OCF 101</a:t>
          </a:r>
          <a:endParaRPr lang="en-US"/>
        </a:p>
      </dgm:t>
    </dgm:pt>
    <dgm:pt modelId="{DDD789FD-425F-4284-936D-A023B269BC83}" type="parTrans" cxnId="{3D3601AE-61AD-423C-8757-60F1E4D1EC4F}">
      <dgm:prSet/>
      <dgm:spPr/>
      <dgm:t>
        <a:bodyPr/>
        <a:lstStyle/>
        <a:p>
          <a:endParaRPr lang="en-US"/>
        </a:p>
      </dgm:t>
    </dgm:pt>
    <dgm:pt modelId="{3564C3FD-19B1-47F2-8ABE-C6331538CD91}" type="sibTrans" cxnId="{3D3601AE-61AD-423C-8757-60F1E4D1EC4F}">
      <dgm:prSet/>
      <dgm:spPr/>
      <dgm:t>
        <a:bodyPr/>
        <a:lstStyle/>
        <a:p>
          <a:endParaRPr lang="en-US"/>
        </a:p>
      </dgm:t>
    </dgm:pt>
    <dgm:pt modelId="{E67E8E09-1F18-4465-AAFB-CEA370F6DC60}">
      <dgm:prSet phldrT="[Text]" phldr="0"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 Agency Funding</a:t>
          </a:r>
          <a:endParaRPr lang="en-US"/>
        </a:p>
      </dgm:t>
    </dgm:pt>
    <dgm:pt modelId="{4ECA47D6-2CEC-4433-981E-DEC8BF2F4C8E}" type="parTrans" cxnId="{FA91D123-6A12-4DDC-A42F-0CE23B3D8580}">
      <dgm:prSet/>
      <dgm:spPr/>
      <dgm:t>
        <a:bodyPr/>
        <a:lstStyle/>
        <a:p>
          <a:endParaRPr lang="en-US"/>
        </a:p>
      </dgm:t>
    </dgm:pt>
    <dgm:pt modelId="{E0AE6D7F-5401-4D40-961D-33A2D5A647E2}" type="sibTrans" cxnId="{FA91D123-6A12-4DDC-A42F-0CE23B3D8580}">
      <dgm:prSet/>
      <dgm:spPr/>
      <dgm:t>
        <a:bodyPr/>
        <a:lstStyle/>
        <a:p>
          <a:endParaRPr lang="en-US"/>
        </a:p>
      </dgm:t>
    </dgm:pt>
    <dgm:pt modelId="{34B59DCC-6F08-4AAB-A6E9-5F1632FE4944}">
      <dgm:prSet phldrT="[Text]" phldr="0"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 Fiscal Sponsorship</a:t>
          </a:r>
          <a:endParaRPr lang="en-US"/>
        </a:p>
      </dgm:t>
    </dgm:pt>
    <dgm:pt modelId="{82A32F73-7FE6-4EDF-A38A-17A063908F2A}" type="parTrans" cxnId="{57FAE22A-865E-4D1F-BF30-8DC0090BDAB8}">
      <dgm:prSet/>
      <dgm:spPr/>
      <dgm:t>
        <a:bodyPr/>
        <a:lstStyle/>
        <a:p>
          <a:endParaRPr lang="en-US"/>
        </a:p>
      </dgm:t>
    </dgm:pt>
    <dgm:pt modelId="{D6F7C1B3-B8FD-4F36-A267-3978BBD3BD1E}" type="sibTrans" cxnId="{57FAE22A-865E-4D1F-BF30-8DC0090BDAB8}">
      <dgm:prSet/>
      <dgm:spPr/>
      <dgm:t>
        <a:bodyPr/>
        <a:lstStyle/>
        <a:p>
          <a:endParaRPr lang="en-US"/>
        </a:p>
      </dgm:t>
    </dgm:pt>
    <dgm:pt modelId="{B0386303-13B2-41D6-AC1A-96CE8779AC8B}">
      <dgm:prSet phldr="0"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 Grant Writing</a:t>
          </a:r>
        </a:p>
      </dgm:t>
    </dgm:pt>
    <dgm:pt modelId="{0E571B66-A48E-4CBB-B57A-5D9199E54726}" type="parTrans" cxnId="{CADA4B2D-3D56-4F3C-8463-B21C62D15119}">
      <dgm:prSet/>
      <dgm:spPr/>
      <dgm:t>
        <a:bodyPr/>
        <a:lstStyle/>
        <a:p>
          <a:endParaRPr lang="en-US"/>
        </a:p>
      </dgm:t>
    </dgm:pt>
    <dgm:pt modelId="{75FFA6E0-C1F3-4B6E-994F-E4892B362A31}" type="sibTrans" cxnId="{CADA4B2D-3D56-4F3C-8463-B21C62D15119}">
      <dgm:prSet/>
      <dgm:spPr/>
      <dgm:t>
        <a:bodyPr/>
        <a:lstStyle/>
        <a:p>
          <a:endParaRPr lang="en-US"/>
        </a:p>
      </dgm:t>
    </dgm:pt>
    <dgm:pt modelId="{387780DD-057D-48AE-A8C4-CE97CE76666E}">
      <dgm:prSet phldr="0"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Navigating Funder Relationships</a:t>
          </a:r>
        </a:p>
      </dgm:t>
    </dgm:pt>
    <dgm:pt modelId="{6C2F1145-1165-4682-8C49-8DB5B7C5DF1E}" type="parTrans" cxnId="{D27C924F-C7C3-4DFA-8331-1FB9031FFCE0}">
      <dgm:prSet/>
      <dgm:spPr/>
      <dgm:t>
        <a:bodyPr/>
        <a:lstStyle/>
        <a:p>
          <a:endParaRPr lang="en-US"/>
        </a:p>
      </dgm:t>
    </dgm:pt>
    <dgm:pt modelId="{2ECD8C3A-F716-4B4A-A22E-9F7BC24B8315}" type="sibTrans" cxnId="{D27C924F-C7C3-4DFA-8331-1FB9031FFCE0}">
      <dgm:prSet/>
      <dgm:spPr/>
      <dgm:t>
        <a:bodyPr/>
        <a:lstStyle/>
        <a:p>
          <a:endParaRPr lang="en-US"/>
        </a:p>
      </dgm:t>
    </dgm:pt>
    <dgm:pt modelId="{654D73F5-487B-403A-B6B0-9E9BD6D9435A}">
      <dgm:prSet phldr="0"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 Strategic Planning</a:t>
          </a:r>
        </a:p>
      </dgm:t>
    </dgm:pt>
    <dgm:pt modelId="{1A9AFADC-2074-432A-8EB7-EEDBFFBFB796}" type="parTrans" cxnId="{6B8BC4DF-FA97-4F01-A2F0-469FA0C1E626}">
      <dgm:prSet/>
      <dgm:spPr/>
      <dgm:t>
        <a:bodyPr/>
        <a:lstStyle/>
        <a:p>
          <a:endParaRPr lang="en-US"/>
        </a:p>
      </dgm:t>
    </dgm:pt>
    <dgm:pt modelId="{87B21A52-A877-41CD-9EA2-15C523B7B360}" type="sibTrans" cxnId="{6B8BC4DF-FA97-4F01-A2F0-469FA0C1E626}">
      <dgm:prSet/>
      <dgm:spPr/>
      <dgm:t>
        <a:bodyPr/>
        <a:lstStyle/>
        <a:p>
          <a:endParaRPr lang="en-US"/>
        </a:p>
      </dgm:t>
    </dgm:pt>
    <dgm:pt modelId="{FE168829-68FD-4895-A6EB-40BBEAA7E2AC}">
      <dgm:prSet phldr="0"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 Mergers</a:t>
          </a:r>
        </a:p>
      </dgm:t>
    </dgm:pt>
    <dgm:pt modelId="{33C55754-2DF5-4FF4-925A-851F86E98999}" type="parTrans" cxnId="{EF9CAD8F-E6FF-44BB-AFCB-E1327EB162B6}">
      <dgm:prSet/>
      <dgm:spPr/>
      <dgm:t>
        <a:bodyPr/>
        <a:lstStyle/>
        <a:p>
          <a:endParaRPr lang="en-US"/>
        </a:p>
      </dgm:t>
    </dgm:pt>
    <dgm:pt modelId="{B07282F6-B71D-4FF7-9714-E01FFA9042C1}" type="sibTrans" cxnId="{EF9CAD8F-E6FF-44BB-AFCB-E1327EB162B6}">
      <dgm:prSet/>
      <dgm:spPr/>
      <dgm:t>
        <a:bodyPr/>
        <a:lstStyle/>
        <a:p>
          <a:endParaRPr lang="en-US"/>
        </a:p>
      </dgm:t>
    </dgm:pt>
    <dgm:pt modelId="{8C2485DE-E71D-4215-9214-9C68FAB63AA4}">
      <dgm:prSet phldr="0"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Nonprofit Finances</a:t>
          </a:r>
        </a:p>
      </dgm:t>
    </dgm:pt>
    <dgm:pt modelId="{98260BAF-F908-4E71-9554-556F9C24C4F2}" type="parTrans" cxnId="{E551A17E-0E02-413A-B636-A659A0195006}">
      <dgm:prSet/>
      <dgm:spPr/>
      <dgm:t>
        <a:bodyPr/>
        <a:lstStyle/>
        <a:p>
          <a:endParaRPr lang="en-US"/>
        </a:p>
      </dgm:t>
    </dgm:pt>
    <dgm:pt modelId="{8180F431-0222-4DAB-B6AE-4CEFC2631551}" type="sibTrans" cxnId="{E551A17E-0E02-413A-B636-A659A0195006}">
      <dgm:prSet/>
      <dgm:spPr/>
      <dgm:t>
        <a:bodyPr/>
        <a:lstStyle/>
        <a:p>
          <a:endParaRPr lang="en-US"/>
        </a:p>
      </dgm:t>
    </dgm:pt>
    <dgm:pt modelId="{E1792CA2-C487-4E92-955B-CF9B2D72912F}" type="pres">
      <dgm:prSet presAssocID="{A643DB4A-7C8C-43A9-B4AE-DDD6CA836DFF}" presName="Name0" presStyleCnt="0">
        <dgm:presLayoutVars>
          <dgm:dir/>
          <dgm:resizeHandles val="exact"/>
        </dgm:presLayoutVars>
      </dgm:prSet>
      <dgm:spPr/>
    </dgm:pt>
    <dgm:pt modelId="{DDCD6D1C-DF42-4523-AF52-DC447D0D06D3}" type="pres">
      <dgm:prSet presAssocID="{A3A373F9-7CD0-4B6C-B2B9-128D9448B12C}" presName="node" presStyleLbl="node1" presStyleIdx="0" presStyleCnt="8">
        <dgm:presLayoutVars>
          <dgm:bulletEnabled val="1"/>
        </dgm:presLayoutVars>
      </dgm:prSet>
      <dgm:spPr/>
    </dgm:pt>
    <dgm:pt modelId="{A2768F10-48A6-41CC-B35A-35A8A0D160D3}" type="pres">
      <dgm:prSet presAssocID="{3564C3FD-19B1-47F2-8ABE-C6331538CD91}" presName="sibTrans" presStyleLbl="sibTrans2D1" presStyleIdx="0" presStyleCnt="7"/>
      <dgm:spPr/>
    </dgm:pt>
    <dgm:pt modelId="{614949B0-D935-4B5B-91AE-A268176CA288}" type="pres">
      <dgm:prSet presAssocID="{3564C3FD-19B1-47F2-8ABE-C6331538CD91}" presName="connectorText" presStyleLbl="sibTrans2D1" presStyleIdx="0" presStyleCnt="7"/>
      <dgm:spPr/>
    </dgm:pt>
    <dgm:pt modelId="{BFAA044F-C804-4159-A957-31661520A3B6}" type="pres">
      <dgm:prSet presAssocID="{E67E8E09-1F18-4465-AAFB-CEA370F6DC60}" presName="node" presStyleLbl="node1" presStyleIdx="1" presStyleCnt="8">
        <dgm:presLayoutVars>
          <dgm:bulletEnabled val="1"/>
        </dgm:presLayoutVars>
      </dgm:prSet>
      <dgm:spPr/>
    </dgm:pt>
    <dgm:pt modelId="{9ADE5A52-B2C4-4F71-B15B-EB31F933F9F8}" type="pres">
      <dgm:prSet presAssocID="{E0AE6D7F-5401-4D40-961D-33A2D5A647E2}" presName="sibTrans" presStyleLbl="sibTrans2D1" presStyleIdx="1" presStyleCnt="7"/>
      <dgm:spPr/>
    </dgm:pt>
    <dgm:pt modelId="{71A5025E-E899-4C1E-A9F8-C2054F35F77D}" type="pres">
      <dgm:prSet presAssocID="{E0AE6D7F-5401-4D40-961D-33A2D5A647E2}" presName="connectorText" presStyleLbl="sibTrans2D1" presStyleIdx="1" presStyleCnt="7"/>
      <dgm:spPr/>
    </dgm:pt>
    <dgm:pt modelId="{90BC70CA-7B7F-4BD0-9229-8853012E7EC3}" type="pres">
      <dgm:prSet presAssocID="{34B59DCC-6F08-4AAB-A6E9-5F1632FE4944}" presName="node" presStyleLbl="node1" presStyleIdx="2" presStyleCnt="8">
        <dgm:presLayoutVars>
          <dgm:bulletEnabled val="1"/>
        </dgm:presLayoutVars>
      </dgm:prSet>
      <dgm:spPr/>
    </dgm:pt>
    <dgm:pt modelId="{D9E77F81-DE35-4EB1-BB86-A4F65F053C84}" type="pres">
      <dgm:prSet presAssocID="{D6F7C1B3-B8FD-4F36-A267-3978BBD3BD1E}" presName="sibTrans" presStyleLbl="sibTrans2D1" presStyleIdx="2" presStyleCnt="7"/>
      <dgm:spPr/>
    </dgm:pt>
    <dgm:pt modelId="{7259CCF6-1E54-4E9F-A126-DF39D262CF25}" type="pres">
      <dgm:prSet presAssocID="{D6F7C1B3-B8FD-4F36-A267-3978BBD3BD1E}" presName="connectorText" presStyleLbl="sibTrans2D1" presStyleIdx="2" presStyleCnt="7"/>
      <dgm:spPr/>
    </dgm:pt>
    <dgm:pt modelId="{01811826-8AE3-4BAA-8FFD-AF61C92DDD65}" type="pres">
      <dgm:prSet presAssocID="{B0386303-13B2-41D6-AC1A-96CE8779AC8B}" presName="node" presStyleLbl="node1" presStyleIdx="3" presStyleCnt="8">
        <dgm:presLayoutVars>
          <dgm:bulletEnabled val="1"/>
        </dgm:presLayoutVars>
      </dgm:prSet>
      <dgm:spPr/>
    </dgm:pt>
    <dgm:pt modelId="{A7BF41C1-F2EF-4B5A-A799-52DE26CF7DBD}" type="pres">
      <dgm:prSet presAssocID="{75FFA6E0-C1F3-4B6E-994F-E4892B362A31}" presName="sibTrans" presStyleLbl="sibTrans2D1" presStyleIdx="3" presStyleCnt="7"/>
      <dgm:spPr/>
    </dgm:pt>
    <dgm:pt modelId="{357777D1-167C-427F-B545-AAE1C881B542}" type="pres">
      <dgm:prSet presAssocID="{75FFA6E0-C1F3-4B6E-994F-E4892B362A31}" presName="connectorText" presStyleLbl="sibTrans2D1" presStyleIdx="3" presStyleCnt="7"/>
      <dgm:spPr/>
    </dgm:pt>
    <dgm:pt modelId="{BE340666-FA01-4915-A944-3BEAC1C757AD}" type="pres">
      <dgm:prSet presAssocID="{387780DD-057D-48AE-A8C4-CE97CE76666E}" presName="node" presStyleLbl="node1" presStyleIdx="4" presStyleCnt="8">
        <dgm:presLayoutVars>
          <dgm:bulletEnabled val="1"/>
        </dgm:presLayoutVars>
      </dgm:prSet>
      <dgm:spPr/>
    </dgm:pt>
    <dgm:pt modelId="{89065A5E-7193-4998-A9EC-AA84AC0A1C48}" type="pres">
      <dgm:prSet presAssocID="{2ECD8C3A-F716-4B4A-A22E-9F7BC24B8315}" presName="sibTrans" presStyleLbl="sibTrans2D1" presStyleIdx="4" presStyleCnt="7"/>
      <dgm:spPr/>
    </dgm:pt>
    <dgm:pt modelId="{9160F236-E9FB-4FF3-9ADA-4AAE7835C697}" type="pres">
      <dgm:prSet presAssocID="{2ECD8C3A-F716-4B4A-A22E-9F7BC24B8315}" presName="connectorText" presStyleLbl="sibTrans2D1" presStyleIdx="4" presStyleCnt="7"/>
      <dgm:spPr/>
    </dgm:pt>
    <dgm:pt modelId="{857EC41F-6039-44AC-AE0D-3E6B5ABF6DD5}" type="pres">
      <dgm:prSet presAssocID="{654D73F5-487B-403A-B6B0-9E9BD6D9435A}" presName="node" presStyleLbl="node1" presStyleIdx="5" presStyleCnt="8">
        <dgm:presLayoutVars>
          <dgm:bulletEnabled val="1"/>
        </dgm:presLayoutVars>
      </dgm:prSet>
      <dgm:spPr/>
    </dgm:pt>
    <dgm:pt modelId="{8DE38E77-CE03-4B97-B692-61E9AC8359D7}" type="pres">
      <dgm:prSet presAssocID="{87B21A52-A877-41CD-9EA2-15C523B7B360}" presName="sibTrans" presStyleLbl="sibTrans2D1" presStyleIdx="5" presStyleCnt="7"/>
      <dgm:spPr/>
    </dgm:pt>
    <dgm:pt modelId="{B89D10E3-A292-495A-AA32-6C2F6648006F}" type="pres">
      <dgm:prSet presAssocID="{87B21A52-A877-41CD-9EA2-15C523B7B360}" presName="connectorText" presStyleLbl="sibTrans2D1" presStyleIdx="5" presStyleCnt="7"/>
      <dgm:spPr/>
    </dgm:pt>
    <dgm:pt modelId="{B9DF91EE-1721-4BA6-9681-474249249F16}" type="pres">
      <dgm:prSet presAssocID="{FE168829-68FD-4895-A6EB-40BBEAA7E2AC}" presName="node" presStyleLbl="node1" presStyleIdx="6" presStyleCnt="8">
        <dgm:presLayoutVars>
          <dgm:bulletEnabled val="1"/>
        </dgm:presLayoutVars>
      </dgm:prSet>
      <dgm:spPr/>
    </dgm:pt>
    <dgm:pt modelId="{EB86759D-2294-4A75-AE42-E4721F0E0B48}" type="pres">
      <dgm:prSet presAssocID="{B07282F6-B71D-4FF7-9714-E01FFA9042C1}" presName="sibTrans" presStyleLbl="sibTrans2D1" presStyleIdx="6" presStyleCnt="7"/>
      <dgm:spPr/>
    </dgm:pt>
    <dgm:pt modelId="{0640BC92-8857-42F9-B297-549C1825D5E3}" type="pres">
      <dgm:prSet presAssocID="{B07282F6-B71D-4FF7-9714-E01FFA9042C1}" presName="connectorText" presStyleLbl="sibTrans2D1" presStyleIdx="6" presStyleCnt="7"/>
      <dgm:spPr/>
    </dgm:pt>
    <dgm:pt modelId="{98F9E6C0-B570-482C-9486-BF1610A4E686}" type="pres">
      <dgm:prSet presAssocID="{8C2485DE-E71D-4215-9214-9C68FAB63AA4}" presName="node" presStyleLbl="node1" presStyleIdx="7" presStyleCnt="8">
        <dgm:presLayoutVars>
          <dgm:bulletEnabled val="1"/>
        </dgm:presLayoutVars>
      </dgm:prSet>
      <dgm:spPr/>
    </dgm:pt>
  </dgm:ptLst>
  <dgm:cxnLst>
    <dgm:cxn modelId="{ABE72A08-6E19-4ADB-BCD2-E204C13BFBB6}" type="presOf" srcId="{A643DB4A-7C8C-43A9-B4AE-DDD6CA836DFF}" destId="{E1792CA2-C487-4E92-955B-CF9B2D72912F}" srcOrd="0" destOrd="0" presId="urn:microsoft.com/office/officeart/2005/8/layout/process1"/>
    <dgm:cxn modelId="{9FF50619-2B2E-4D86-BC48-655D93ED38EE}" type="presOf" srcId="{D6F7C1B3-B8FD-4F36-A267-3978BBD3BD1E}" destId="{D9E77F81-DE35-4EB1-BB86-A4F65F053C84}" srcOrd="0" destOrd="0" presId="urn:microsoft.com/office/officeart/2005/8/layout/process1"/>
    <dgm:cxn modelId="{1A21A419-D901-44A3-BB76-ED8EEAC49F92}" type="presOf" srcId="{75FFA6E0-C1F3-4B6E-994F-E4892B362A31}" destId="{357777D1-167C-427F-B545-AAE1C881B542}" srcOrd="1" destOrd="0" presId="urn:microsoft.com/office/officeart/2005/8/layout/process1"/>
    <dgm:cxn modelId="{FA91D123-6A12-4DDC-A42F-0CE23B3D8580}" srcId="{A643DB4A-7C8C-43A9-B4AE-DDD6CA836DFF}" destId="{E67E8E09-1F18-4465-AAFB-CEA370F6DC60}" srcOrd="1" destOrd="0" parTransId="{4ECA47D6-2CEC-4433-981E-DEC8BF2F4C8E}" sibTransId="{E0AE6D7F-5401-4D40-961D-33A2D5A647E2}"/>
    <dgm:cxn modelId="{00715228-870C-46D0-BF82-058085524C5E}" type="presOf" srcId="{387780DD-057D-48AE-A8C4-CE97CE76666E}" destId="{BE340666-FA01-4915-A944-3BEAC1C757AD}" srcOrd="0" destOrd="0" presId="urn:microsoft.com/office/officeart/2005/8/layout/process1"/>
    <dgm:cxn modelId="{E0859F2A-A43A-4FE4-A17E-115A82FD0B92}" type="presOf" srcId="{E0AE6D7F-5401-4D40-961D-33A2D5A647E2}" destId="{9ADE5A52-B2C4-4F71-B15B-EB31F933F9F8}" srcOrd="0" destOrd="0" presId="urn:microsoft.com/office/officeart/2005/8/layout/process1"/>
    <dgm:cxn modelId="{57FAE22A-865E-4D1F-BF30-8DC0090BDAB8}" srcId="{A643DB4A-7C8C-43A9-B4AE-DDD6CA836DFF}" destId="{34B59DCC-6F08-4AAB-A6E9-5F1632FE4944}" srcOrd="2" destOrd="0" parTransId="{82A32F73-7FE6-4EDF-A38A-17A063908F2A}" sibTransId="{D6F7C1B3-B8FD-4F36-A267-3978BBD3BD1E}"/>
    <dgm:cxn modelId="{CADA4B2D-3D56-4F3C-8463-B21C62D15119}" srcId="{A643DB4A-7C8C-43A9-B4AE-DDD6CA836DFF}" destId="{B0386303-13B2-41D6-AC1A-96CE8779AC8B}" srcOrd="3" destOrd="0" parTransId="{0E571B66-A48E-4CBB-B57A-5D9199E54726}" sibTransId="{75FFA6E0-C1F3-4B6E-994F-E4892B362A31}"/>
    <dgm:cxn modelId="{B8884D44-5A80-4BE8-A5CB-B796C7501806}" type="presOf" srcId="{8C2485DE-E71D-4215-9214-9C68FAB63AA4}" destId="{98F9E6C0-B570-482C-9486-BF1610A4E686}" srcOrd="0" destOrd="0" presId="urn:microsoft.com/office/officeart/2005/8/layout/process1"/>
    <dgm:cxn modelId="{D27C924F-C7C3-4DFA-8331-1FB9031FFCE0}" srcId="{A643DB4A-7C8C-43A9-B4AE-DDD6CA836DFF}" destId="{387780DD-057D-48AE-A8C4-CE97CE76666E}" srcOrd="4" destOrd="0" parTransId="{6C2F1145-1165-4682-8C49-8DB5B7C5DF1E}" sibTransId="{2ECD8C3A-F716-4B4A-A22E-9F7BC24B8315}"/>
    <dgm:cxn modelId="{AA09B964-5537-4A77-A693-7F3836CE0634}" type="presOf" srcId="{B07282F6-B71D-4FF7-9714-E01FFA9042C1}" destId="{EB86759D-2294-4A75-AE42-E4721F0E0B48}" srcOrd="0" destOrd="0" presId="urn:microsoft.com/office/officeart/2005/8/layout/process1"/>
    <dgm:cxn modelId="{8822BF6A-434C-49B8-A60F-3EA389FF1B9A}" type="presOf" srcId="{E0AE6D7F-5401-4D40-961D-33A2D5A647E2}" destId="{71A5025E-E899-4C1E-A9F8-C2054F35F77D}" srcOrd="1" destOrd="0" presId="urn:microsoft.com/office/officeart/2005/8/layout/process1"/>
    <dgm:cxn modelId="{18B0FA6C-DDC2-4914-BDF4-89C391FEA557}" type="presOf" srcId="{A3A373F9-7CD0-4B6C-B2B9-128D9448B12C}" destId="{DDCD6D1C-DF42-4523-AF52-DC447D0D06D3}" srcOrd="0" destOrd="0" presId="urn:microsoft.com/office/officeart/2005/8/layout/process1"/>
    <dgm:cxn modelId="{758CA674-3ADD-4848-B6DA-24DCDF2202F8}" type="presOf" srcId="{87B21A52-A877-41CD-9EA2-15C523B7B360}" destId="{B89D10E3-A292-495A-AA32-6C2F6648006F}" srcOrd="1" destOrd="0" presId="urn:microsoft.com/office/officeart/2005/8/layout/process1"/>
    <dgm:cxn modelId="{6581427E-24B3-4EE5-90A6-24BBF96A45B1}" type="presOf" srcId="{E67E8E09-1F18-4465-AAFB-CEA370F6DC60}" destId="{BFAA044F-C804-4159-A957-31661520A3B6}" srcOrd="0" destOrd="0" presId="urn:microsoft.com/office/officeart/2005/8/layout/process1"/>
    <dgm:cxn modelId="{E551A17E-0E02-413A-B636-A659A0195006}" srcId="{A643DB4A-7C8C-43A9-B4AE-DDD6CA836DFF}" destId="{8C2485DE-E71D-4215-9214-9C68FAB63AA4}" srcOrd="7" destOrd="0" parTransId="{98260BAF-F908-4E71-9554-556F9C24C4F2}" sibTransId="{8180F431-0222-4DAB-B6AE-4CEFC2631551}"/>
    <dgm:cxn modelId="{2A820484-C2D2-4E7C-8D64-FC98A463F65D}" type="presOf" srcId="{75FFA6E0-C1F3-4B6E-994F-E4892B362A31}" destId="{A7BF41C1-F2EF-4B5A-A799-52DE26CF7DBD}" srcOrd="0" destOrd="0" presId="urn:microsoft.com/office/officeart/2005/8/layout/process1"/>
    <dgm:cxn modelId="{4A21F28D-4C22-4276-B4FA-98268800A60B}" type="presOf" srcId="{B0386303-13B2-41D6-AC1A-96CE8779AC8B}" destId="{01811826-8AE3-4BAA-8FFD-AF61C92DDD65}" srcOrd="0" destOrd="0" presId="urn:microsoft.com/office/officeart/2005/8/layout/process1"/>
    <dgm:cxn modelId="{EF9CAD8F-E6FF-44BB-AFCB-E1327EB162B6}" srcId="{A643DB4A-7C8C-43A9-B4AE-DDD6CA836DFF}" destId="{FE168829-68FD-4895-A6EB-40BBEAA7E2AC}" srcOrd="6" destOrd="0" parTransId="{33C55754-2DF5-4FF4-925A-851F86E98999}" sibTransId="{B07282F6-B71D-4FF7-9714-E01FFA9042C1}"/>
    <dgm:cxn modelId="{C9DB2A91-5166-4189-BD3E-1483F1D1B82B}" type="presOf" srcId="{B07282F6-B71D-4FF7-9714-E01FFA9042C1}" destId="{0640BC92-8857-42F9-B297-549C1825D5E3}" srcOrd="1" destOrd="0" presId="urn:microsoft.com/office/officeart/2005/8/layout/process1"/>
    <dgm:cxn modelId="{D0BBF09E-B158-457C-BC87-EA9D92E443DE}" type="presOf" srcId="{D6F7C1B3-B8FD-4F36-A267-3978BBD3BD1E}" destId="{7259CCF6-1E54-4E9F-A126-DF39D262CF25}" srcOrd="1" destOrd="0" presId="urn:microsoft.com/office/officeart/2005/8/layout/process1"/>
    <dgm:cxn modelId="{5B7BDCA0-DD5A-46E1-8541-1ECDA95860E3}" type="presOf" srcId="{3564C3FD-19B1-47F2-8ABE-C6331538CD91}" destId="{614949B0-D935-4B5B-91AE-A268176CA288}" srcOrd="1" destOrd="0" presId="urn:microsoft.com/office/officeart/2005/8/layout/process1"/>
    <dgm:cxn modelId="{7668BBAC-1B13-4E6F-AB12-0D02B4308001}" type="presOf" srcId="{87B21A52-A877-41CD-9EA2-15C523B7B360}" destId="{8DE38E77-CE03-4B97-B692-61E9AC8359D7}" srcOrd="0" destOrd="0" presId="urn:microsoft.com/office/officeart/2005/8/layout/process1"/>
    <dgm:cxn modelId="{3D3601AE-61AD-423C-8757-60F1E4D1EC4F}" srcId="{A643DB4A-7C8C-43A9-B4AE-DDD6CA836DFF}" destId="{A3A373F9-7CD0-4B6C-B2B9-128D9448B12C}" srcOrd="0" destOrd="0" parTransId="{DDD789FD-425F-4284-936D-A023B269BC83}" sibTransId="{3564C3FD-19B1-47F2-8ABE-C6331538CD91}"/>
    <dgm:cxn modelId="{F3FE06CA-43DF-4DF2-930D-1A066BF45324}" type="presOf" srcId="{2ECD8C3A-F716-4B4A-A22E-9F7BC24B8315}" destId="{89065A5E-7193-4998-A9EC-AA84AC0A1C48}" srcOrd="0" destOrd="0" presId="urn:microsoft.com/office/officeart/2005/8/layout/process1"/>
    <dgm:cxn modelId="{5F34F1D1-5A0D-45D9-83B6-D85575520CC0}" type="presOf" srcId="{2ECD8C3A-F716-4B4A-A22E-9F7BC24B8315}" destId="{9160F236-E9FB-4FF3-9ADA-4AAE7835C697}" srcOrd="1" destOrd="0" presId="urn:microsoft.com/office/officeart/2005/8/layout/process1"/>
    <dgm:cxn modelId="{6B8BC4DF-FA97-4F01-A2F0-469FA0C1E626}" srcId="{A643DB4A-7C8C-43A9-B4AE-DDD6CA836DFF}" destId="{654D73F5-487B-403A-B6B0-9E9BD6D9435A}" srcOrd="5" destOrd="0" parTransId="{1A9AFADC-2074-432A-8EB7-EEDBFFBFB796}" sibTransId="{87B21A52-A877-41CD-9EA2-15C523B7B360}"/>
    <dgm:cxn modelId="{8E2B01E1-0264-421B-9A21-87DE6317B040}" type="presOf" srcId="{FE168829-68FD-4895-A6EB-40BBEAA7E2AC}" destId="{B9DF91EE-1721-4BA6-9681-474249249F16}" srcOrd="0" destOrd="0" presId="urn:microsoft.com/office/officeart/2005/8/layout/process1"/>
    <dgm:cxn modelId="{182746E1-E51D-4BD8-B0A5-0252B40166F8}" type="presOf" srcId="{3564C3FD-19B1-47F2-8ABE-C6331538CD91}" destId="{A2768F10-48A6-41CC-B35A-35A8A0D160D3}" srcOrd="0" destOrd="0" presId="urn:microsoft.com/office/officeart/2005/8/layout/process1"/>
    <dgm:cxn modelId="{455400EC-D324-42BC-A202-0232AA6B90CE}" type="presOf" srcId="{34B59DCC-6F08-4AAB-A6E9-5F1632FE4944}" destId="{90BC70CA-7B7F-4BD0-9229-8853012E7EC3}" srcOrd="0" destOrd="0" presId="urn:microsoft.com/office/officeart/2005/8/layout/process1"/>
    <dgm:cxn modelId="{DD0F72F9-12EE-4867-BF91-D9214FF908C7}" type="presOf" srcId="{654D73F5-487B-403A-B6B0-9E9BD6D9435A}" destId="{857EC41F-6039-44AC-AE0D-3E6B5ABF6DD5}" srcOrd="0" destOrd="0" presId="urn:microsoft.com/office/officeart/2005/8/layout/process1"/>
    <dgm:cxn modelId="{4E82F66F-F864-485E-B99C-979253DDA4B7}" type="presParOf" srcId="{E1792CA2-C487-4E92-955B-CF9B2D72912F}" destId="{DDCD6D1C-DF42-4523-AF52-DC447D0D06D3}" srcOrd="0" destOrd="0" presId="urn:microsoft.com/office/officeart/2005/8/layout/process1"/>
    <dgm:cxn modelId="{703DBBDF-4D76-4ACA-B3C1-9A849EDF8426}" type="presParOf" srcId="{E1792CA2-C487-4E92-955B-CF9B2D72912F}" destId="{A2768F10-48A6-41CC-B35A-35A8A0D160D3}" srcOrd="1" destOrd="0" presId="urn:microsoft.com/office/officeart/2005/8/layout/process1"/>
    <dgm:cxn modelId="{24320245-7B41-4DAE-9E4A-2190A6DA2F29}" type="presParOf" srcId="{A2768F10-48A6-41CC-B35A-35A8A0D160D3}" destId="{614949B0-D935-4B5B-91AE-A268176CA288}" srcOrd="0" destOrd="0" presId="urn:microsoft.com/office/officeart/2005/8/layout/process1"/>
    <dgm:cxn modelId="{6AD67098-65DD-4198-AAA2-D1D6C54B8101}" type="presParOf" srcId="{E1792CA2-C487-4E92-955B-CF9B2D72912F}" destId="{BFAA044F-C804-4159-A957-31661520A3B6}" srcOrd="2" destOrd="0" presId="urn:microsoft.com/office/officeart/2005/8/layout/process1"/>
    <dgm:cxn modelId="{D3E13B74-2CB3-42F1-A6CA-3062B75CF9F1}" type="presParOf" srcId="{E1792CA2-C487-4E92-955B-CF9B2D72912F}" destId="{9ADE5A52-B2C4-4F71-B15B-EB31F933F9F8}" srcOrd="3" destOrd="0" presId="urn:microsoft.com/office/officeart/2005/8/layout/process1"/>
    <dgm:cxn modelId="{7E97F06D-7E91-4176-8AEB-5B2B6B7F309E}" type="presParOf" srcId="{9ADE5A52-B2C4-4F71-B15B-EB31F933F9F8}" destId="{71A5025E-E899-4C1E-A9F8-C2054F35F77D}" srcOrd="0" destOrd="0" presId="urn:microsoft.com/office/officeart/2005/8/layout/process1"/>
    <dgm:cxn modelId="{83657B42-8BAF-4A58-A0E0-887CD4E29F95}" type="presParOf" srcId="{E1792CA2-C487-4E92-955B-CF9B2D72912F}" destId="{90BC70CA-7B7F-4BD0-9229-8853012E7EC3}" srcOrd="4" destOrd="0" presId="urn:microsoft.com/office/officeart/2005/8/layout/process1"/>
    <dgm:cxn modelId="{A0CFE15D-6941-4B44-BBCB-3767C9C35F78}" type="presParOf" srcId="{E1792CA2-C487-4E92-955B-CF9B2D72912F}" destId="{D9E77F81-DE35-4EB1-BB86-A4F65F053C84}" srcOrd="5" destOrd="0" presId="urn:microsoft.com/office/officeart/2005/8/layout/process1"/>
    <dgm:cxn modelId="{6947A4AD-BC0C-44F3-9B6E-EA686F678BFA}" type="presParOf" srcId="{D9E77F81-DE35-4EB1-BB86-A4F65F053C84}" destId="{7259CCF6-1E54-4E9F-A126-DF39D262CF25}" srcOrd="0" destOrd="0" presId="urn:microsoft.com/office/officeart/2005/8/layout/process1"/>
    <dgm:cxn modelId="{EE47A1F9-A57E-45D5-B548-C58D3EBE74A6}" type="presParOf" srcId="{E1792CA2-C487-4E92-955B-CF9B2D72912F}" destId="{01811826-8AE3-4BAA-8FFD-AF61C92DDD65}" srcOrd="6" destOrd="0" presId="urn:microsoft.com/office/officeart/2005/8/layout/process1"/>
    <dgm:cxn modelId="{DA53D243-2672-4EBE-9260-5D85295DDADF}" type="presParOf" srcId="{E1792CA2-C487-4E92-955B-CF9B2D72912F}" destId="{A7BF41C1-F2EF-4B5A-A799-52DE26CF7DBD}" srcOrd="7" destOrd="0" presId="urn:microsoft.com/office/officeart/2005/8/layout/process1"/>
    <dgm:cxn modelId="{892C67BA-5390-479D-8057-A15C6A92DC14}" type="presParOf" srcId="{A7BF41C1-F2EF-4B5A-A799-52DE26CF7DBD}" destId="{357777D1-167C-427F-B545-AAE1C881B542}" srcOrd="0" destOrd="0" presId="urn:microsoft.com/office/officeart/2005/8/layout/process1"/>
    <dgm:cxn modelId="{004779CB-C124-4636-B640-518BACCF7916}" type="presParOf" srcId="{E1792CA2-C487-4E92-955B-CF9B2D72912F}" destId="{BE340666-FA01-4915-A944-3BEAC1C757AD}" srcOrd="8" destOrd="0" presId="urn:microsoft.com/office/officeart/2005/8/layout/process1"/>
    <dgm:cxn modelId="{7762CA75-2323-456B-97A7-80F0DA794F58}" type="presParOf" srcId="{E1792CA2-C487-4E92-955B-CF9B2D72912F}" destId="{89065A5E-7193-4998-A9EC-AA84AC0A1C48}" srcOrd="9" destOrd="0" presId="urn:microsoft.com/office/officeart/2005/8/layout/process1"/>
    <dgm:cxn modelId="{FC2E5F3C-BD3C-44D6-A483-687798631C63}" type="presParOf" srcId="{89065A5E-7193-4998-A9EC-AA84AC0A1C48}" destId="{9160F236-E9FB-4FF3-9ADA-4AAE7835C697}" srcOrd="0" destOrd="0" presId="urn:microsoft.com/office/officeart/2005/8/layout/process1"/>
    <dgm:cxn modelId="{258AB8FE-132C-46F6-850C-F4D92CF30E4D}" type="presParOf" srcId="{E1792CA2-C487-4E92-955B-CF9B2D72912F}" destId="{857EC41F-6039-44AC-AE0D-3E6B5ABF6DD5}" srcOrd="10" destOrd="0" presId="urn:microsoft.com/office/officeart/2005/8/layout/process1"/>
    <dgm:cxn modelId="{9C1F1993-4CE7-47C5-B661-994F3515DEAE}" type="presParOf" srcId="{E1792CA2-C487-4E92-955B-CF9B2D72912F}" destId="{8DE38E77-CE03-4B97-B692-61E9AC8359D7}" srcOrd="11" destOrd="0" presId="urn:microsoft.com/office/officeart/2005/8/layout/process1"/>
    <dgm:cxn modelId="{3FD2B814-BEE0-4157-A894-55662DABC577}" type="presParOf" srcId="{8DE38E77-CE03-4B97-B692-61E9AC8359D7}" destId="{B89D10E3-A292-495A-AA32-6C2F6648006F}" srcOrd="0" destOrd="0" presId="urn:microsoft.com/office/officeart/2005/8/layout/process1"/>
    <dgm:cxn modelId="{ACF01227-120D-497B-868F-C7F9B0E91E3F}" type="presParOf" srcId="{E1792CA2-C487-4E92-955B-CF9B2D72912F}" destId="{B9DF91EE-1721-4BA6-9681-474249249F16}" srcOrd="12" destOrd="0" presId="urn:microsoft.com/office/officeart/2005/8/layout/process1"/>
    <dgm:cxn modelId="{18FB8FC3-0BF4-4AEB-B2EC-7B5AF49E48F5}" type="presParOf" srcId="{E1792CA2-C487-4E92-955B-CF9B2D72912F}" destId="{EB86759D-2294-4A75-AE42-E4721F0E0B48}" srcOrd="13" destOrd="0" presId="urn:microsoft.com/office/officeart/2005/8/layout/process1"/>
    <dgm:cxn modelId="{C2B625E8-3147-4899-8851-343BE667AC6F}" type="presParOf" srcId="{EB86759D-2294-4A75-AE42-E4721F0E0B48}" destId="{0640BC92-8857-42F9-B297-549C1825D5E3}" srcOrd="0" destOrd="0" presId="urn:microsoft.com/office/officeart/2005/8/layout/process1"/>
    <dgm:cxn modelId="{DC8E0693-C736-406F-A295-40D2A0901242}" type="presParOf" srcId="{E1792CA2-C487-4E92-955B-CF9B2D72912F}" destId="{98F9E6C0-B570-482C-9486-BF1610A4E686}" srcOrd="1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4FE3682-6CB6-4791-965B-ACBF4F9801C5}" type="doc">
      <dgm:prSet loTypeId="urn:microsoft.com/office/officeart/2005/8/layout/vList5" loCatId="list" qsTypeId="urn:microsoft.com/office/officeart/2005/8/quickstyle/simple4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3A074144-4549-4BFC-8F8C-49CE988D7820}">
      <dgm:prSet/>
      <dgm:spPr/>
      <dgm:t>
        <a:bodyPr/>
        <a:lstStyle/>
        <a:p>
          <a:r>
            <a:rPr lang="en-US"/>
            <a:t>This moment feels similar to the Great Recession</a:t>
          </a:r>
        </a:p>
      </dgm:t>
    </dgm:pt>
    <dgm:pt modelId="{C33D2485-D70C-4ABB-82F0-701C15237207}" type="parTrans" cxnId="{76F9683B-1554-44EB-8CB0-4249A25C2EC7}">
      <dgm:prSet/>
      <dgm:spPr/>
      <dgm:t>
        <a:bodyPr/>
        <a:lstStyle/>
        <a:p>
          <a:endParaRPr lang="en-US"/>
        </a:p>
      </dgm:t>
    </dgm:pt>
    <dgm:pt modelId="{635566FA-9EA7-48B3-A4E2-909F4FCA7F80}" type="sibTrans" cxnId="{76F9683B-1554-44EB-8CB0-4249A25C2EC7}">
      <dgm:prSet/>
      <dgm:spPr/>
      <dgm:t>
        <a:bodyPr/>
        <a:lstStyle/>
        <a:p>
          <a:endParaRPr lang="en-US"/>
        </a:p>
      </dgm:t>
    </dgm:pt>
    <dgm:pt modelId="{4D8A3692-1BE3-4181-A8C6-794C61C3EA21}">
      <dgm:prSet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Not-for-profit funding limitations</a:t>
          </a:r>
          <a:endParaRPr lang="en-US"/>
        </a:p>
      </dgm:t>
    </dgm:pt>
    <dgm:pt modelId="{BFDF888D-7486-462C-A938-226FFDA46CB3}" type="parTrans" cxnId="{5314925E-94D6-4623-B736-823958BC530D}">
      <dgm:prSet/>
      <dgm:spPr/>
      <dgm:t>
        <a:bodyPr/>
        <a:lstStyle/>
        <a:p>
          <a:endParaRPr lang="en-US"/>
        </a:p>
      </dgm:t>
    </dgm:pt>
    <dgm:pt modelId="{3B8D9B04-DC03-418A-982B-F4F742613248}" type="sibTrans" cxnId="{5314925E-94D6-4623-B736-823958BC530D}">
      <dgm:prSet/>
      <dgm:spPr/>
      <dgm:t>
        <a:bodyPr/>
        <a:lstStyle/>
        <a:p>
          <a:endParaRPr lang="en-US"/>
        </a:p>
      </dgm:t>
    </dgm:pt>
    <dgm:pt modelId="{A7F3D99E-2FC2-476E-B68A-DA0AB40C81C4}">
      <dgm:prSet/>
      <dgm:spPr/>
      <dgm:t>
        <a:bodyPr/>
        <a:lstStyle/>
        <a:p>
          <a:r>
            <a:rPr lang="en-US"/>
            <a:t>Inflection point of resource movement</a:t>
          </a:r>
        </a:p>
      </dgm:t>
    </dgm:pt>
    <dgm:pt modelId="{53EB30B0-FBA2-4F48-89CD-6C6115ACBDB2}" type="parTrans" cxnId="{30D6BF8B-207D-448B-8958-35E6F81D8C4C}">
      <dgm:prSet/>
      <dgm:spPr/>
      <dgm:t>
        <a:bodyPr/>
        <a:lstStyle/>
        <a:p>
          <a:endParaRPr lang="en-US"/>
        </a:p>
      </dgm:t>
    </dgm:pt>
    <dgm:pt modelId="{29D9C659-693B-4462-8AC1-0645958B16AB}" type="sibTrans" cxnId="{30D6BF8B-207D-448B-8958-35E6F81D8C4C}">
      <dgm:prSet/>
      <dgm:spPr/>
      <dgm:t>
        <a:bodyPr/>
        <a:lstStyle/>
        <a:p>
          <a:endParaRPr lang="en-US"/>
        </a:p>
      </dgm:t>
    </dgm:pt>
    <dgm:pt modelId="{D7399953-D235-4B6E-B7E2-CB658786349D}">
      <dgm:prSet/>
      <dgm:spPr/>
      <dgm:t>
        <a:bodyPr/>
        <a:lstStyle/>
        <a:p>
          <a:r>
            <a:rPr lang="en-US"/>
            <a:t>Organizations will have to adapt and prioritize funder asks</a:t>
          </a:r>
        </a:p>
      </dgm:t>
    </dgm:pt>
    <dgm:pt modelId="{26D0EC0E-B535-482D-BBF3-4D72F07B388D}" type="parTrans" cxnId="{DA4DAE71-9A8B-426A-ADB7-9F167EB05B6F}">
      <dgm:prSet/>
      <dgm:spPr/>
      <dgm:t>
        <a:bodyPr/>
        <a:lstStyle/>
        <a:p>
          <a:endParaRPr lang="en-US"/>
        </a:p>
      </dgm:t>
    </dgm:pt>
    <dgm:pt modelId="{3217E2EB-A275-4C01-87C8-1652A6B09A32}" type="sibTrans" cxnId="{DA4DAE71-9A8B-426A-ADB7-9F167EB05B6F}">
      <dgm:prSet/>
      <dgm:spPr/>
      <dgm:t>
        <a:bodyPr/>
        <a:lstStyle/>
        <a:p>
          <a:endParaRPr lang="en-US"/>
        </a:p>
      </dgm:t>
    </dgm:pt>
    <dgm:pt modelId="{1D61DCF9-5EFC-4791-AC97-CE76F9780454}">
      <dgm:prSet/>
      <dgm:spPr/>
      <dgm:t>
        <a:bodyPr/>
        <a:lstStyle/>
        <a:p>
          <a:r>
            <a:rPr lang="en-US"/>
            <a:t>Look at what's on fire and what needs attention</a:t>
          </a:r>
        </a:p>
      </dgm:t>
    </dgm:pt>
    <dgm:pt modelId="{55508CD7-799F-4654-9C08-96FF229CF191}" type="parTrans" cxnId="{F29CFEFF-5FF7-441C-BB8F-FF64FD551747}">
      <dgm:prSet/>
      <dgm:spPr/>
      <dgm:t>
        <a:bodyPr/>
        <a:lstStyle/>
        <a:p>
          <a:endParaRPr lang="en-US"/>
        </a:p>
      </dgm:t>
    </dgm:pt>
    <dgm:pt modelId="{31460205-0124-4EC7-999C-6942B802E7E5}" type="sibTrans" cxnId="{F29CFEFF-5FF7-441C-BB8F-FF64FD551747}">
      <dgm:prSet/>
      <dgm:spPr/>
      <dgm:t>
        <a:bodyPr/>
        <a:lstStyle/>
        <a:p>
          <a:endParaRPr lang="en-US"/>
        </a:p>
      </dgm:t>
    </dgm:pt>
    <dgm:pt modelId="{42D24E71-CF08-447D-8953-F9C68567D326}">
      <dgm:prSet phldr="0"/>
      <dgm:spPr/>
      <dgm:t>
        <a:bodyPr/>
        <a:lstStyle/>
        <a:p>
          <a:pPr rtl="0"/>
          <a:r>
            <a:rPr lang="en-US" sz="1400">
              <a:latin typeface="Calibri Light" panose="020F0302020204030204"/>
            </a:rPr>
            <a:t> What are the priority initiatives for your organization?</a:t>
          </a:r>
        </a:p>
      </dgm:t>
    </dgm:pt>
    <dgm:pt modelId="{295FE9A0-410B-4461-8C04-CB7B5CAD947D}" type="parTrans" cxnId="{D0327A4B-B64A-4CED-B36A-0A4D85869A7C}">
      <dgm:prSet/>
      <dgm:spPr/>
      <dgm:t>
        <a:bodyPr/>
        <a:lstStyle/>
        <a:p>
          <a:endParaRPr lang="en-US"/>
        </a:p>
      </dgm:t>
    </dgm:pt>
    <dgm:pt modelId="{794D50D4-D9AA-40AE-9422-436CCF8E81BC}" type="sibTrans" cxnId="{D0327A4B-B64A-4CED-B36A-0A4D85869A7C}">
      <dgm:prSet/>
      <dgm:spPr/>
      <dgm:t>
        <a:bodyPr/>
        <a:lstStyle/>
        <a:p>
          <a:endParaRPr lang="en-US"/>
        </a:p>
      </dgm:t>
    </dgm:pt>
    <dgm:pt modelId="{34175575-01CC-4385-A86E-E71CA4E180B3}">
      <dgm:prSet phldr="0"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Political scrutany</a:t>
          </a:r>
        </a:p>
      </dgm:t>
    </dgm:pt>
    <dgm:pt modelId="{E7740D81-30E0-4EFD-B9A8-B87A95A81791}" type="parTrans" cxnId="{1839428F-A0CF-427F-9DCD-117D3E161FA0}">
      <dgm:prSet/>
      <dgm:spPr/>
      <dgm:t>
        <a:bodyPr/>
        <a:lstStyle/>
        <a:p>
          <a:endParaRPr lang="en-US"/>
        </a:p>
      </dgm:t>
    </dgm:pt>
    <dgm:pt modelId="{EC927667-4C32-4D78-A205-E6D27507AE58}" type="sibTrans" cxnId="{1839428F-A0CF-427F-9DCD-117D3E161FA0}">
      <dgm:prSet/>
      <dgm:spPr/>
      <dgm:t>
        <a:bodyPr/>
        <a:lstStyle/>
        <a:p>
          <a:endParaRPr lang="en-US"/>
        </a:p>
      </dgm:t>
    </dgm:pt>
    <dgm:pt modelId="{278F7F94-5D0E-4914-B4C9-ADB8492ED2B6}" type="pres">
      <dgm:prSet presAssocID="{74FE3682-6CB6-4791-965B-ACBF4F9801C5}" presName="Name0" presStyleCnt="0">
        <dgm:presLayoutVars>
          <dgm:dir/>
          <dgm:animLvl val="lvl"/>
          <dgm:resizeHandles val="exact"/>
        </dgm:presLayoutVars>
      </dgm:prSet>
      <dgm:spPr/>
    </dgm:pt>
    <dgm:pt modelId="{6E66D54F-D758-41E7-88F8-54226282F5B4}" type="pres">
      <dgm:prSet presAssocID="{3A074144-4549-4BFC-8F8C-49CE988D7820}" presName="linNode" presStyleCnt="0"/>
      <dgm:spPr/>
    </dgm:pt>
    <dgm:pt modelId="{242D02F9-D3F0-42D9-BCEF-A8D14303F176}" type="pres">
      <dgm:prSet presAssocID="{3A074144-4549-4BFC-8F8C-49CE988D7820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FFD60099-1B71-4881-AB46-4C925D0A7093}" type="pres">
      <dgm:prSet presAssocID="{3A074144-4549-4BFC-8F8C-49CE988D7820}" presName="descendantText" presStyleLbl="alignAccFollowNode1" presStyleIdx="0" presStyleCnt="3">
        <dgm:presLayoutVars>
          <dgm:bulletEnabled val="1"/>
        </dgm:presLayoutVars>
      </dgm:prSet>
      <dgm:spPr/>
    </dgm:pt>
    <dgm:pt modelId="{5BBF6919-1D95-4AF6-B616-B136ED50DC58}" type="pres">
      <dgm:prSet presAssocID="{635566FA-9EA7-48B3-A4E2-909F4FCA7F80}" presName="sp" presStyleCnt="0"/>
      <dgm:spPr/>
    </dgm:pt>
    <dgm:pt modelId="{D0362522-1B22-4D6B-91F3-D70E70A6A4BA}" type="pres">
      <dgm:prSet presAssocID="{A7F3D99E-2FC2-476E-B68A-DA0AB40C81C4}" presName="linNode" presStyleCnt="0"/>
      <dgm:spPr/>
    </dgm:pt>
    <dgm:pt modelId="{E729E55C-987E-41BD-BA86-03C1A9200D18}" type="pres">
      <dgm:prSet presAssocID="{A7F3D99E-2FC2-476E-B68A-DA0AB40C81C4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21F99436-62C4-404E-B50B-E7BD8848827D}" type="pres">
      <dgm:prSet presAssocID="{A7F3D99E-2FC2-476E-B68A-DA0AB40C81C4}" presName="descendantText" presStyleLbl="alignAccFollowNode1" presStyleIdx="1" presStyleCnt="3">
        <dgm:presLayoutVars>
          <dgm:bulletEnabled val="1"/>
        </dgm:presLayoutVars>
      </dgm:prSet>
      <dgm:spPr/>
    </dgm:pt>
    <dgm:pt modelId="{FACFECFD-FBFD-4168-AB71-1103E8936C60}" type="pres">
      <dgm:prSet presAssocID="{29D9C659-693B-4462-8AC1-0645958B16AB}" presName="sp" presStyleCnt="0"/>
      <dgm:spPr/>
    </dgm:pt>
    <dgm:pt modelId="{8F8AB9B1-7AC7-48FE-90D1-01B942E9080A}" type="pres">
      <dgm:prSet presAssocID="{D7399953-D235-4B6E-B7E2-CB658786349D}" presName="linNode" presStyleCnt="0"/>
      <dgm:spPr/>
    </dgm:pt>
    <dgm:pt modelId="{CF899A8A-ECF6-4A20-9D30-675099E7DDDD}" type="pres">
      <dgm:prSet presAssocID="{D7399953-D235-4B6E-B7E2-CB658786349D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0422EDF3-36D3-41DA-A970-D907D174AC6F}" type="pres">
      <dgm:prSet presAssocID="{D7399953-D235-4B6E-B7E2-CB658786349D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2580570E-4CBA-497B-A5C8-8C7E6C7984E1}" type="presOf" srcId="{A7F3D99E-2FC2-476E-B68A-DA0AB40C81C4}" destId="{E729E55C-987E-41BD-BA86-03C1A9200D18}" srcOrd="0" destOrd="0" presId="urn:microsoft.com/office/officeart/2005/8/layout/vList5"/>
    <dgm:cxn modelId="{76F9683B-1554-44EB-8CB0-4249A25C2EC7}" srcId="{74FE3682-6CB6-4791-965B-ACBF4F9801C5}" destId="{3A074144-4549-4BFC-8F8C-49CE988D7820}" srcOrd="0" destOrd="0" parTransId="{C33D2485-D70C-4ABB-82F0-701C15237207}" sibTransId="{635566FA-9EA7-48B3-A4E2-909F4FCA7F80}"/>
    <dgm:cxn modelId="{D0327A4B-B64A-4CED-B36A-0A4D85869A7C}" srcId="{A7F3D99E-2FC2-476E-B68A-DA0AB40C81C4}" destId="{42D24E71-CF08-447D-8953-F9C68567D326}" srcOrd="0" destOrd="0" parTransId="{295FE9A0-410B-4461-8C04-CB7B5CAD947D}" sibTransId="{794D50D4-D9AA-40AE-9422-436CCF8E81BC}"/>
    <dgm:cxn modelId="{4B5BAA4B-0602-4B03-ACC8-C400FADE1958}" type="presOf" srcId="{D7399953-D235-4B6E-B7E2-CB658786349D}" destId="{CF899A8A-ECF6-4A20-9D30-675099E7DDDD}" srcOrd="0" destOrd="0" presId="urn:microsoft.com/office/officeart/2005/8/layout/vList5"/>
    <dgm:cxn modelId="{5314925E-94D6-4623-B736-823958BC530D}" srcId="{3A074144-4549-4BFC-8F8C-49CE988D7820}" destId="{4D8A3692-1BE3-4181-A8C6-794C61C3EA21}" srcOrd="0" destOrd="0" parTransId="{BFDF888D-7486-462C-A938-226FFDA46CB3}" sibTransId="{3B8D9B04-DC03-418A-982B-F4F742613248}"/>
    <dgm:cxn modelId="{A8AA3A5F-DAF2-41ED-B40E-9DB7D7B17EC4}" type="presOf" srcId="{1D61DCF9-5EFC-4791-AC97-CE76F9780454}" destId="{0422EDF3-36D3-41DA-A970-D907D174AC6F}" srcOrd="0" destOrd="0" presId="urn:microsoft.com/office/officeart/2005/8/layout/vList5"/>
    <dgm:cxn modelId="{0CB53364-33E6-48F7-8200-83FDD855C480}" type="presOf" srcId="{42D24E71-CF08-447D-8953-F9C68567D326}" destId="{21F99436-62C4-404E-B50B-E7BD8848827D}" srcOrd="0" destOrd="0" presId="urn:microsoft.com/office/officeart/2005/8/layout/vList5"/>
    <dgm:cxn modelId="{DA4DAE71-9A8B-426A-ADB7-9F167EB05B6F}" srcId="{74FE3682-6CB6-4791-965B-ACBF4F9801C5}" destId="{D7399953-D235-4B6E-B7E2-CB658786349D}" srcOrd="2" destOrd="0" parTransId="{26D0EC0E-B535-482D-BBF3-4D72F07B388D}" sibTransId="{3217E2EB-A275-4C01-87C8-1652A6B09A32}"/>
    <dgm:cxn modelId="{30D6BF8B-207D-448B-8958-35E6F81D8C4C}" srcId="{74FE3682-6CB6-4791-965B-ACBF4F9801C5}" destId="{A7F3D99E-2FC2-476E-B68A-DA0AB40C81C4}" srcOrd="1" destOrd="0" parTransId="{53EB30B0-FBA2-4F48-89CD-6C6115ACBDB2}" sibTransId="{29D9C659-693B-4462-8AC1-0645958B16AB}"/>
    <dgm:cxn modelId="{1839428F-A0CF-427F-9DCD-117D3E161FA0}" srcId="{3A074144-4549-4BFC-8F8C-49CE988D7820}" destId="{34175575-01CC-4385-A86E-E71CA4E180B3}" srcOrd="1" destOrd="0" parTransId="{E7740D81-30E0-4EFD-B9A8-B87A95A81791}" sibTransId="{EC927667-4C32-4D78-A205-E6D27507AE58}"/>
    <dgm:cxn modelId="{C604539B-A51A-4D6F-98A9-1B1540CB0216}" type="presOf" srcId="{74FE3682-6CB6-4791-965B-ACBF4F9801C5}" destId="{278F7F94-5D0E-4914-B4C9-ADB8492ED2B6}" srcOrd="0" destOrd="0" presId="urn:microsoft.com/office/officeart/2005/8/layout/vList5"/>
    <dgm:cxn modelId="{589CE59C-985F-4AB3-90E4-74585D64772F}" type="presOf" srcId="{3A074144-4549-4BFC-8F8C-49CE988D7820}" destId="{242D02F9-D3F0-42D9-BCEF-A8D14303F176}" srcOrd="0" destOrd="0" presId="urn:microsoft.com/office/officeart/2005/8/layout/vList5"/>
    <dgm:cxn modelId="{A2E782AF-C94E-4A59-BCEB-1FE1C15BD09F}" type="presOf" srcId="{34175575-01CC-4385-A86E-E71CA4E180B3}" destId="{FFD60099-1B71-4881-AB46-4C925D0A7093}" srcOrd="0" destOrd="1" presId="urn:microsoft.com/office/officeart/2005/8/layout/vList5"/>
    <dgm:cxn modelId="{9B5450C0-EE7C-4440-B355-1BFAB3FC3C0B}" type="presOf" srcId="{4D8A3692-1BE3-4181-A8C6-794C61C3EA21}" destId="{FFD60099-1B71-4881-AB46-4C925D0A7093}" srcOrd="0" destOrd="0" presId="urn:microsoft.com/office/officeart/2005/8/layout/vList5"/>
    <dgm:cxn modelId="{F29CFEFF-5FF7-441C-BB8F-FF64FD551747}" srcId="{D7399953-D235-4B6E-B7E2-CB658786349D}" destId="{1D61DCF9-5EFC-4791-AC97-CE76F9780454}" srcOrd="0" destOrd="0" parTransId="{55508CD7-799F-4654-9C08-96FF229CF191}" sibTransId="{31460205-0124-4EC7-999C-6942B802E7E5}"/>
    <dgm:cxn modelId="{D6EACE36-BF97-42ED-89DB-9DE5A9EF0346}" type="presParOf" srcId="{278F7F94-5D0E-4914-B4C9-ADB8492ED2B6}" destId="{6E66D54F-D758-41E7-88F8-54226282F5B4}" srcOrd="0" destOrd="0" presId="urn:microsoft.com/office/officeart/2005/8/layout/vList5"/>
    <dgm:cxn modelId="{4DB576D7-D8C9-4123-8FC0-A8B15504BA53}" type="presParOf" srcId="{6E66D54F-D758-41E7-88F8-54226282F5B4}" destId="{242D02F9-D3F0-42D9-BCEF-A8D14303F176}" srcOrd="0" destOrd="0" presId="urn:microsoft.com/office/officeart/2005/8/layout/vList5"/>
    <dgm:cxn modelId="{B51D1E80-72AC-4E6A-8C70-AC6FDF405AC4}" type="presParOf" srcId="{6E66D54F-D758-41E7-88F8-54226282F5B4}" destId="{FFD60099-1B71-4881-AB46-4C925D0A7093}" srcOrd="1" destOrd="0" presId="urn:microsoft.com/office/officeart/2005/8/layout/vList5"/>
    <dgm:cxn modelId="{F5E709E1-40F6-44AD-B8BA-1B459EA70C3C}" type="presParOf" srcId="{278F7F94-5D0E-4914-B4C9-ADB8492ED2B6}" destId="{5BBF6919-1D95-4AF6-B616-B136ED50DC58}" srcOrd="1" destOrd="0" presId="urn:microsoft.com/office/officeart/2005/8/layout/vList5"/>
    <dgm:cxn modelId="{4539F046-6F03-4EAB-9EB6-285373059758}" type="presParOf" srcId="{278F7F94-5D0E-4914-B4C9-ADB8492ED2B6}" destId="{D0362522-1B22-4D6B-91F3-D70E70A6A4BA}" srcOrd="2" destOrd="0" presId="urn:microsoft.com/office/officeart/2005/8/layout/vList5"/>
    <dgm:cxn modelId="{3DE7E4B6-1CE2-4D52-A6C7-882830972AEF}" type="presParOf" srcId="{D0362522-1B22-4D6B-91F3-D70E70A6A4BA}" destId="{E729E55C-987E-41BD-BA86-03C1A9200D18}" srcOrd="0" destOrd="0" presId="urn:microsoft.com/office/officeart/2005/8/layout/vList5"/>
    <dgm:cxn modelId="{7FC05668-EC13-441E-A753-111EC24E82E7}" type="presParOf" srcId="{D0362522-1B22-4D6B-91F3-D70E70A6A4BA}" destId="{21F99436-62C4-404E-B50B-E7BD8848827D}" srcOrd="1" destOrd="0" presId="urn:microsoft.com/office/officeart/2005/8/layout/vList5"/>
    <dgm:cxn modelId="{7945A343-D59E-4A7E-9ED9-1E6D4EF76001}" type="presParOf" srcId="{278F7F94-5D0E-4914-B4C9-ADB8492ED2B6}" destId="{FACFECFD-FBFD-4168-AB71-1103E8936C60}" srcOrd="3" destOrd="0" presId="urn:microsoft.com/office/officeart/2005/8/layout/vList5"/>
    <dgm:cxn modelId="{AB870B26-5794-4653-8A05-4668D8C4533A}" type="presParOf" srcId="{278F7F94-5D0E-4914-B4C9-ADB8492ED2B6}" destId="{8F8AB9B1-7AC7-48FE-90D1-01B942E9080A}" srcOrd="4" destOrd="0" presId="urn:microsoft.com/office/officeart/2005/8/layout/vList5"/>
    <dgm:cxn modelId="{7813335E-F4ED-4E03-B040-71458B1B28B7}" type="presParOf" srcId="{8F8AB9B1-7AC7-48FE-90D1-01B942E9080A}" destId="{CF899A8A-ECF6-4A20-9D30-675099E7DDDD}" srcOrd="0" destOrd="0" presId="urn:microsoft.com/office/officeart/2005/8/layout/vList5"/>
    <dgm:cxn modelId="{3ECBB0C5-8EEA-463E-8D71-EECA71AF72B6}" type="presParOf" srcId="{8F8AB9B1-7AC7-48FE-90D1-01B942E9080A}" destId="{0422EDF3-36D3-41DA-A970-D907D174AC6F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CD756A7-1DB5-0F47-84E7-5943B246822E}" type="doc">
      <dgm:prSet loTypeId="urn:microsoft.com/office/officeart/2005/8/layout/process4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30F86A3-D135-B44A-8E25-FF56BBAAD3A9}">
      <dgm:prSet phldrT="[Text]" custT="1"/>
      <dgm:spPr/>
      <dgm:t>
        <a:bodyPr/>
        <a:lstStyle/>
        <a:p>
          <a:r>
            <a:rPr lang="en-US" sz="2400"/>
            <a:t>Strategic Review</a:t>
          </a:r>
        </a:p>
      </dgm:t>
    </dgm:pt>
    <dgm:pt modelId="{AA45283E-3E05-CE4C-AC67-BC65B8CA5C02}" type="parTrans" cxnId="{FCBC1DEE-F3E6-4449-8C2F-8422F98A25FE}">
      <dgm:prSet/>
      <dgm:spPr/>
      <dgm:t>
        <a:bodyPr/>
        <a:lstStyle/>
        <a:p>
          <a:endParaRPr lang="en-US"/>
        </a:p>
      </dgm:t>
    </dgm:pt>
    <dgm:pt modelId="{4D9C7918-0115-694D-83B9-4CE716F4C413}" type="sibTrans" cxnId="{FCBC1DEE-F3E6-4449-8C2F-8422F98A25FE}">
      <dgm:prSet/>
      <dgm:spPr/>
      <dgm:t>
        <a:bodyPr/>
        <a:lstStyle/>
        <a:p>
          <a:endParaRPr lang="en-US"/>
        </a:p>
      </dgm:t>
    </dgm:pt>
    <dgm:pt modelId="{F3E0594E-E60F-2B4A-B5DD-EEAEE187858C}">
      <dgm:prSet phldrT="[Text]"/>
      <dgm:spPr/>
      <dgm:t>
        <a:bodyPr/>
        <a:lstStyle/>
        <a:p>
          <a:r>
            <a:rPr lang="en-US"/>
            <a:t>Examine Community Needs</a:t>
          </a:r>
        </a:p>
      </dgm:t>
    </dgm:pt>
    <dgm:pt modelId="{5024A079-980A-7044-BE18-62C0878A0E76}" type="parTrans" cxnId="{7ED2A2E9-9661-CB45-9CE0-BEB30E32C983}">
      <dgm:prSet/>
      <dgm:spPr/>
      <dgm:t>
        <a:bodyPr/>
        <a:lstStyle/>
        <a:p>
          <a:endParaRPr lang="en-US"/>
        </a:p>
      </dgm:t>
    </dgm:pt>
    <dgm:pt modelId="{8381E8D4-D0B5-9143-9D46-FDC799CA34B1}" type="sibTrans" cxnId="{7ED2A2E9-9661-CB45-9CE0-BEB30E32C983}">
      <dgm:prSet/>
      <dgm:spPr/>
      <dgm:t>
        <a:bodyPr/>
        <a:lstStyle/>
        <a:p>
          <a:endParaRPr lang="en-US"/>
        </a:p>
      </dgm:t>
    </dgm:pt>
    <dgm:pt modelId="{63829A27-A751-0D43-AB83-E2BB007BD720}">
      <dgm:prSet phldrT="[Text]"/>
      <dgm:spPr/>
      <dgm:t>
        <a:bodyPr/>
        <a:lstStyle/>
        <a:p>
          <a:r>
            <a:rPr lang="en-US"/>
            <a:t>Mission Vs. Money </a:t>
          </a:r>
        </a:p>
      </dgm:t>
    </dgm:pt>
    <dgm:pt modelId="{916162FF-F7D7-584A-8828-4C86C500A960}" type="parTrans" cxnId="{D45B125D-602B-4145-9ECC-83D3A2172E99}">
      <dgm:prSet/>
      <dgm:spPr/>
      <dgm:t>
        <a:bodyPr/>
        <a:lstStyle/>
        <a:p>
          <a:endParaRPr lang="en-US"/>
        </a:p>
      </dgm:t>
    </dgm:pt>
    <dgm:pt modelId="{A1A146B8-BEEB-DE4F-B7E1-CB130B232057}" type="sibTrans" cxnId="{D45B125D-602B-4145-9ECC-83D3A2172E99}">
      <dgm:prSet/>
      <dgm:spPr/>
      <dgm:t>
        <a:bodyPr/>
        <a:lstStyle/>
        <a:p>
          <a:endParaRPr lang="en-US"/>
        </a:p>
      </dgm:t>
    </dgm:pt>
    <dgm:pt modelId="{F44E1C28-654C-0949-BE7E-E36E0F8B45E0}">
      <dgm:prSet phldrT="[Text]" custT="1"/>
      <dgm:spPr/>
      <dgm:t>
        <a:bodyPr/>
        <a:lstStyle/>
        <a:p>
          <a:r>
            <a:rPr lang="en-US" sz="2200"/>
            <a:t>Letter of Intent</a:t>
          </a:r>
        </a:p>
      </dgm:t>
    </dgm:pt>
    <dgm:pt modelId="{D4B3DCED-4153-AF42-9631-BE368F2ADBB6}" type="parTrans" cxnId="{D21DE33F-B1D5-774C-B3AA-8D21D10E8E7A}">
      <dgm:prSet/>
      <dgm:spPr/>
      <dgm:t>
        <a:bodyPr/>
        <a:lstStyle/>
        <a:p>
          <a:endParaRPr lang="en-US"/>
        </a:p>
      </dgm:t>
    </dgm:pt>
    <dgm:pt modelId="{9CF167EF-3C13-C649-9EBB-D07D39E902D7}" type="sibTrans" cxnId="{D21DE33F-B1D5-774C-B3AA-8D21D10E8E7A}">
      <dgm:prSet/>
      <dgm:spPr/>
      <dgm:t>
        <a:bodyPr/>
        <a:lstStyle/>
        <a:p>
          <a:endParaRPr lang="en-US"/>
        </a:p>
      </dgm:t>
    </dgm:pt>
    <dgm:pt modelId="{215BC4B0-80A0-734F-811A-80B993D79E48}">
      <dgm:prSet phldrT="[Text]"/>
      <dgm:spPr/>
      <dgm:t>
        <a:bodyPr/>
        <a:lstStyle/>
        <a:p>
          <a:r>
            <a:rPr lang="en-US"/>
            <a:t>Form Nucleus Committee</a:t>
          </a:r>
        </a:p>
      </dgm:t>
    </dgm:pt>
    <dgm:pt modelId="{DCEB2F7F-81B8-004D-9F94-0A6793CBD6A2}" type="parTrans" cxnId="{6E1D905B-0161-E948-96A7-D563BBADF964}">
      <dgm:prSet/>
      <dgm:spPr/>
      <dgm:t>
        <a:bodyPr/>
        <a:lstStyle/>
        <a:p>
          <a:endParaRPr lang="en-US"/>
        </a:p>
      </dgm:t>
    </dgm:pt>
    <dgm:pt modelId="{0496D037-30D6-EE4B-A1BB-DF8D4808CD4C}" type="sibTrans" cxnId="{6E1D905B-0161-E948-96A7-D563BBADF964}">
      <dgm:prSet/>
      <dgm:spPr/>
      <dgm:t>
        <a:bodyPr/>
        <a:lstStyle/>
        <a:p>
          <a:endParaRPr lang="en-US"/>
        </a:p>
      </dgm:t>
    </dgm:pt>
    <dgm:pt modelId="{AE56A660-4D56-A74E-9D58-9290A9A65BD0}">
      <dgm:prSet phldrT="[Text]"/>
      <dgm:spPr/>
      <dgm:t>
        <a:bodyPr/>
        <a:lstStyle/>
        <a:p>
          <a:r>
            <a:rPr lang="en-US"/>
            <a:t>Set Goals; Non-negotiables</a:t>
          </a:r>
        </a:p>
      </dgm:t>
    </dgm:pt>
    <dgm:pt modelId="{EEB47810-51AD-874B-B2B1-318EFC1E6ED3}" type="parTrans" cxnId="{A7C1416A-CD78-2A4C-A573-64E5E70C32FD}">
      <dgm:prSet/>
      <dgm:spPr/>
      <dgm:t>
        <a:bodyPr/>
        <a:lstStyle/>
        <a:p>
          <a:endParaRPr lang="en-US"/>
        </a:p>
      </dgm:t>
    </dgm:pt>
    <dgm:pt modelId="{46BA448A-0BB0-B643-8B2D-CA18A22BBB54}" type="sibTrans" cxnId="{A7C1416A-CD78-2A4C-A573-64E5E70C32FD}">
      <dgm:prSet/>
      <dgm:spPr/>
      <dgm:t>
        <a:bodyPr/>
        <a:lstStyle/>
        <a:p>
          <a:endParaRPr lang="en-US"/>
        </a:p>
      </dgm:t>
    </dgm:pt>
    <dgm:pt modelId="{39C55480-9005-E94E-A54F-9E7E719E6201}">
      <dgm:prSet phldrT="[Text]" custT="1"/>
      <dgm:spPr/>
      <dgm:t>
        <a:bodyPr/>
        <a:lstStyle/>
        <a:p>
          <a:r>
            <a:rPr lang="en-US" sz="2200"/>
            <a:t>Due Diligence</a:t>
          </a:r>
        </a:p>
      </dgm:t>
    </dgm:pt>
    <dgm:pt modelId="{2861D945-1B82-3647-A619-BBEE6396107B}" type="parTrans" cxnId="{7606122D-4DCD-984B-9CB1-8317221B9E6D}">
      <dgm:prSet/>
      <dgm:spPr/>
      <dgm:t>
        <a:bodyPr/>
        <a:lstStyle/>
        <a:p>
          <a:endParaRPr lang="en-US"/>
        </a:p>
      </dgm:t>
    </dgm:pt>
    <dgm:pt modelId="{5B7341C9-7BB8-5840-BE03-623EEFEA6064}" type="sibTrans" cxnId="{7606122D-4DCD-984B-9CB1-8317221B9E6D}">
      <dgm:prSet/>
      <dgm:spPr/>
      <dgm:t>
        <a:bodyPr/>
        <a:lstStyle/>
        <a:p>
          <a:endParaRPr lang="en-US"/>
        </a:p>
      </dgm:t>
    </dgm:pt>
    <dgm:pt modelId="{D5A84717-F225-8946-9250-62DD13ED1D50}">
      <dgm:prSet phldrT="[Text]"/>
      <dgm:spPr/>
      <dgm:t>
        <a:bodyPr/>
        <a:lstStyle/>
        <a:p>
          <a:r>
            <a:rPr lang="en-US"/>
            <a:t>Feasibility of Merger/ Practical Steps</a:t>
          </a:r>
        </a:p>
      </dgm:t>
    </dgm:pt>
    <dgm:pt modelId="{4A9665D7-161B-7D43-93C7-A03ADB74450C}" type="parTrans" cxnId="{26302D5F-88DB-0C42-8EE7-A92E045C497B}">
      <dgm:prSet/>
      <dgm:spPr/>
      <dgm:t>
        <a:bodyPr/>
        <a:lstStyle/>
        <a:p>
          <a:endParaRPr lang="en-US"/>
        </a:p>
      </dgm:t>
    </dgm:pt>
    <dgm:pt modelId="{8306CFDA-E51C-4E4D-B3CD-0F6DB732E0E4}" type="sibTrans" cxnId="{26302D5F-88DB-0C42-8EE7-A92E045C497B}">
      <dgm:prSet/>
      <dgm:spPr/>
      <dgm:t>
        <a:bodyPr/>
        <a:lstStyle/>
        <a:p>
          <a:endParaRPr lang="en-US"/>
        </a:p>
      </dgm:t>
    </dgm:pt>
    <dgm:pt modelId="{05135D44-8E62-C248-946D-A7D85C8A398D}">
      <dgm:prSet phldrT="[Text]"/>
      <dgm:spPr/>
      <dgm:t>
        <a:bodyPr/>
        <a:lstStyle/>
        <a:p>
          <a:r>
            <a:rPr lang="en-US"/>
            <a:t>Shared Vision/Mission</a:t>
          </a:r>
        </a:p>
      </dgm:t>
    </dgm:pt>
    <dgm:pt modelId="{47BE5A28-8082-3D41-A3A8-DC5C2030D6BE}" type="parTrans" cxnId="{29577A23-CF46-6147-9687-B87AF113F257}">
      <dgm:prSet/>
      <dgm:spPr/>
      <dgm:t>
        <a:bodyPr/>
        <a:lstStyle/>
        <a:p>
          <a:endParaRPr lang="en-US"/>
        </a:p>
      </dgm:t>
    </dgm:pt>
    <dgm:pt modelId="{87C32C9E-3FD6-374C-B5AA-66D5FD242350}" type="sibTrans" cxnId="{29577A23-CF46-6147-9687-B87AF113F257}">
      <dgm:prSet/>
      <dgm:spPr/>
      <dgm:t>
        <a:bodyPr/>
        <a:lstStyle/>
        <a:p>
          <a:endParaRPr lang="en-US"/>
        </a:p>
      </dgm:t>
    </dgm:pt>
    <dgm:pt modelId="{03D2FB48-927C-4C46-9101-BEAFF10D830A}" type="pres">
      <dgm:prSet presAssocID="{BCD756A7-1DB5-0F47-84E7-5943B246822E}" presName="Name0" presStyleCnt="0">
        <dgm:presLayoutVars>
          <dgm:dir/>
          <dgm:animLvl val="lvl"/>
          <dgm:resizeHandles val="exact"/>
        </dgm:presLayoutVars>
      </dgm:prSet>
      <dgm:spPr/>
    </dgm:pt>
    <dgm:pt modelId="{598C79B3-C41C-FF4A-8673-FD059459FF32}" type="pres">
      <dgm:prSet presAssocID="{39C55480-9005-E94E-A54F-9E7E719E6201}" presName="boxAndChildren" presStyleCnt="0"/>
      <dgm:spPr/>
    </dgm:pt>
    <dgm:pt modelId="{5E1B6BA1-107E-E94E-B259-90F464C034DA}" type="pres">
      <dgm:prSet presAssocID="{39C55480-9005-E94E-A54F-9E7E719E6201}" presName="parentTextBox" presStyleLbl="node1" presStyleIdx="0" presStyleCnt="3"/>
      <dgm:spPr/>
    </dgm:pt>
    <dgm:pt modelId="{DE0547F4-C83A-8F44-9FC3-08A05D7B4928}" type="pres">
      <dgm:prSet presAssocID="{39C55480-9005-E94E-A54F-9E7E719E6201}" presName="entireBox" presStyleLbl="node1" presStyleIdx="0" presStyleCnt="3"/>
      <dgm:spPr/>
    </dgm:pt>
    <dgm:pt modelId="{7A837E8A-58C6-AF4E-8FF6-A1AB5BF8C721}" type="pres">
      <dgm:prSet presAssocID="{39C55480-9005-E94E-A54F-9E7E719E6201}" presName="descendantBox" presStyleCnt="0"/>
      <dgm:spPr/>
    </dgm:pt>
    <dgm:pt modelId="{565E4299-0D07-2148-BADB-3286D427C853}" type="pres">
      <dgm:prSet presAssocID="{D5A84717-F225-8946-9250-62DD13ED1D50}" presName="childTextBox" presStyleLbl="fgAccFollowNode1" presStyleIdx="0" presStyleCnt="6">
        <dgm:presLayoutVars>
          <dgm:bulletEnabled val="1"/>
        </dgm:presLayoutVars>
      </dgm:prSet>
      <dgm:spPr/>
    </dgm:pt>
    <dgm:pt modelId="{B17AF74B-3213-7244-94F6-143FB37E9770}" type="pres">
      <dgm:prSet presAssocID="{05135D44-8E62-C248-946D-A7D85C8A398D}" presName="childTextBox" presStyleLbl="fgAccFollowNode1" presStyleIdx="1" presStyleCnt="6">
        <dgm:presLayoutVars>
          <dgm:bulletEnabled val="1"/>
        </dgm:presLayoutVars>
      </dgm:prSet>
      <dgm:spPr/>
    </dgm:pt>
    <dgm:pt modelId="{A9316A43-18CA-9B40-8650-E2CB3401D2B6}" type="pres">
      <dgm:prSet presAssocID="{9CF167EF-3C13-C649-9EBB-D07D39E902D7}" presName="sp" presStyleCnt="0"/>
      <dgm:spPr/>
    </dgm:pt>
    <dgm:pt modelId="{DBE9F077-9330-614E-8C55-9BC619F3ACC9}" type="pres">
      <dgm:prSet presAssocID="{F44E1C28-654C-0949-BE7E-E36E0F8B45E0}" presName="arrowAndChildren" presStyleCnt="0"/>
      <dgm:spPr/>
    </dgm:pt>
    <dgm:pt modelId="{11BBBB6E-DFB8-C445-9A62-284BB5FD3C95}" type="pres">
      <dgm:prSet presAssocID="{F44E1C28-654C-0949-BE7E-E36E0F8B45E0}" presName="parentTextArrow" presStyleLbl="node1" presStyleIdx="0" presStyleCnt="3"/>
      <dgm:spPr/>
    </dgm:pt>
    <dgm:pt modelId="{71449BB0-80AA-BB48-AAE7-5214D60E55DF}" type="pres">
      <dgm:prSet presAssocID="{F44E1C28-654C-0949-BE7E-E36E0F8B45E0}" presName="arrow" presStyleLbl="node1" presStyleIdx="1" presStyleCnt="3"/>
      <dgm:spPr/>
    </dgm:pt>
    <dgm:pt modelId="{1F2DBCEB-2CC2-BB40-AD15-7295D69B3A05}" type="pres">
      <dgm:prSet presAssocID="{F44E1C28-654C-0949-BE7E-E36E0F8B45E0}" presName="descendantArrow" presStyleCnt="0"/>
      <dgm:spPr/>
    </dgm:pt>
    <dgm:pt modelId="{7FFEFB96-9445-1E49-A997-B34772EDA34F}" type="pres">
      <dgm:prSet presAssocID="{215BC4B0-80A0-734F-811A-80B993D79E48}" presName="childTextArrow" presStyleLbl="fgAccFollowNode1" presStyleIdx="2" presStyleCnt="6">
        <dgm:presLayoutVars>
          <dgm:bulletEnabled val="1"/>
        </dgm:presLayoutVars>
      </dgm:prSet>
      <dgm:spPr/>
    </dgm:pt>
    <dgm:pt modelId="{D4D5AF2C-2C1E-FD44-973A-99BB16809982}" type="pres">
      <dgm:prSet presAssocID="{AE56A660-4D56-A74E-9D58-9290A9A65BD0}" presName="childTextArrow" presStyleLbl="fgAccFollowNode1" presStyleIdx="3" presStyleCnt="6">
        <dgm:presLayoutVars>
          <dgm:bulletEnabled val="1"/>
        </dgm:presLayoutVars>
      </dgm:prSet>
      <dgm:spPr/>
    </dgm:pt>
    <dgm:pt modelId="{FC39ECF3-C0BD-F64B-9A80-A59F436CF662}" type="pres">
      <dgm:prSet presAssocID="{4D9C7918-0115-694D-83B9-4CE716F4C413}" presName="sp" presStyleCnt="0"/>
      <dgm:spPr/>
    </dgm:pt>
    <dgm:pt modelId="{519884DA-C3FE-6646-924C-56D19623CB5D}" type="pres">
      <dgm:prSet presAssocID="{A30F86A3-D135-B44A-8E25-FF56BBAAD3A9}" presName="arrowAndChildren" presStyleCnt="0"/>
      <dgm:spPr/>
    </dgm:pt>
    <dgm:pt modelId="{534AAD81-DE2E-AF44-A2DA-151DE50F202B}" type="pres">
      <dgm:prSet presAssocID="{A30F86A3-D135-B44A-8E25-FF56BBAAD3A9}" presName="parentTextArrow" presStyleLbl="node1" presStyleIdx="1" presStyleCnt="3"/>
      <dgm:spPr/>
    </dgm:pt>
    <dgm:pt modelId="{9D5247D8-AF3F-0F44-9FC3-E2A244CD850D}" type="pres">
      <dgm:prSet presAssocID="{A30F86A3-D135-B44A-8E25-FF56BBAAD3A9}" presName="arrow" presStyleLbl="node1" presStyleIdx="2" presStyleCnt="3"/>
      <dgm:spPr/>
    </dgm:pt>
    <dgm:pt modelId="{445F853D-7F8D-D840-8CE9-9582CA9AA2FD}" type="pres">
      <dgm:prSet presAssocID="{A30F86A3-D135-B44A-8E25-FF56BBAAD3A9}" presName="descendantArrow" presStyleCnt="0"/>
      <dgm:spPr/>
    </dgm:pt>
    <dgm:pt modelId="{69D9BDDF-AF9B-E946-92DB-58CFFCEA087E}" type="pres">
      <dgm:prSet presAssocID="{F3E0594E-E60F-2B4A-B5DD-EEAEE187858C}" presName="childTextArrow" presStyleLbl="fgAccFollowNode1" presStyleIdx="4" presStyleCnt="6">
        <dgm:presLayoutVars>
          <dgm:bulletEnabled val="1"/>
        </dgm:presLayoutVars>
      </dgm:prSet>
      <dgm:spPr/>
    </dgm:pt>
    <dgm:pt modelId="{06B781B8-1FA5-0140-B1FE-8B094D6F4385}" type="pres">
      <dgm:prSet presAssocID="{63829A27-A751-0D43-AB83-E2BB007BD720}" presName="childTextArrow" presStyleLbl="fgAccFollowNode1" presStyleIdx="5" presStyleCnt="6">
        <dgm:presLayoutVars>
          <dgm:bulletEnabled val="1"/>
        </dgm:presLayoutVars>
      </dgm:prSet>
      <dgm:spPr/>
    </dgm:pt>
  </dgm:ptLst>
  <dgm:cxnLst>
    <dgm:cxn modelId="{123E5F15-E7ED-DD45-8AD9-697B26C87E74}" type="presOf" srcId="{215BC4B0-80A0-734F-811A-80B993D79E48}" destId="{7FFEFB96-9445-1E49-A997-B34772EDA34F}" srcOrd="0" destOrd="0" presId="urn:microsoft.com/office/officeart/2005/8/layout/process4"/>
    <dgm:cxn modelId="{249B261B-D41F-874E-A6ED-FCD6A9B8437B}" type="presOf" srcId="{F44E1C28-654C-0949-BE7E-E36E0F8B45E0}" destId="{11BBBB6E-DFB8-C445-9A62-284BB5FD3C95}" srcOrd="0" destOrd="0" presId="urn:microsoft.com/office/officeart/2005/8/layout/process4"/>
    <dgm:cxn modelId="{29577A23-CF46-6147-9687-B87AF113F257}" srcId="{39C55480-9005-E94E-A54F-9E7E719E6201}" destId="{05135D44-8E62-C248-946D-A7D85C8A398D}" srcOrd="1" destOrd="0" parTransId="{47BE5A28-8082-3D41-A3A8-DC5C2030D6BE}" sibTransId="{87C32C9E-3FD6-374C-B5AA-66D5FD242350}"/>
    <dgm:cxn modelId="{7606122D-4DCD-984B-9CB1-8317221B9E6D}" srcId="{BCD756A7-1DB5-0F47-84E7-5943B246822E}" destId="{39C55480-9005-E94E-A54F-9E7E719E6201}" srcOrd="2" destOrd="0" parTransId="{2861D945-1B82-3647-A619-BBEE6396107B}" sibTransId="{5B7341C9-7BB8-5840-BE03-623EEFEA6064}"/>
    <dgm:cxn modelId="{4E3FE036-1246-454D-B2DA-9376FC04A974}" type="presOf" srcId="{AE56A660-4D56-A74E-9D58-9290A9A65BD0}" destId="{D4D5AF2C-2C1E-FD44-973A-99BB16809982}" srcOrd="0" destOrd="0" presId="urn:microsoft.com/office/officeart/2005/8/layout/process4"/>
    <dgm:cxn modelId="{D21DE33F-B1D5-774C-B3AA-8D21D10E8E7A}" srcId="{BCD756A7-1DB5-0F47-84E7-5943B246822E}" destId="{F44E1C28-654C-0949-BE7E-E36E0F8B45E0}" srcOrd="1" destOrd="0" parTransId="{D4B3DCED-4153-AF42-9631-BE368F2ADBB6}" sibTransId="{9CF167EF-3C13-C649-9EBB-D07D39E902D7}"/>
    <dgm:cxn modelId="{CCC39352-98FE-9042-B88F-5190E00B7806}" type="presOf" srcId="{63829A27-A751-0D43-AB83-E2BB007BD720}" destId="{06B781B8-1FA5-0140-B1FE-8B094D6F4385}" srcOrd="0" destOrd="0" presId="urn:microsoft.com/office/officeart/2005/8/layout/process4"/>
    <dgm:cxn modelId="{92F55B58-F3B7-AB42-AA4B-5E744B19CDAF}" type="presOf" srcId="{BCD756A7-1DB5-0F47-84E7-5943B246822E}" destId="{03D2FB48-927C-4C46-9101-BEAFF10D830A}" srcOrd="0" destOrd="0" presId="urn:microsoft.com/office/officeart/2005/8/layout/process4"/>
    <dgm:cxn modelId="{6E1D905B-0161-E948-96A7-D563BBADF964}" srcId="{F44E1C28-654C-0949-BE7E-E36E0F8B45E0}" destId="{215BC4B0-80A0-734F-811A-80B993D79E48}" srcOrd="0" destOrd="0" parTransId="{DCEB2F7F-81B8-004D-9F94-0A6793CBD6A2}" sibTransId="{0496D037-30D6-EE4B-A1BB-DF8D4808CD4C}"/>
    <dgm:cxn modelId="{D45B125D-602B-4145-9ECC-83D3A2172E99}" srcId="{A30F86A3-D135-B44A-8E25-FF56BBAAD3A9}" destId="{63829A27-A751-0D43-AB83-E2BB007BD720}" srcOrd="1" destOrd="0" parTransId="{916162FF-F7D7-584A-8828-4C86C500A960}" sibTransId="{A1A146B8-BEEB-DE4F-B7E1-CB130B232057}"/>
    <dgm:cxn modelId="{26302D5F-88DB-0C42-8EE7-A92E045C497B}" srcId="{39C55480-9005-E94E-A54F-9E7E719E6201}" destId="{D5A84717-F225-8946-9250-62DD13ED1D50}" srcOrd="0" destOrd="0" parTransId="{4A9665D7-161B-7D43-93C7-A03ADB74450C}" sibTransId="{8306CFDA-E51C-4E4D-B3CD-0F6DB732E0E4}"/>
    <dgm:cxn modelId="{CDFA515F-617F-2148-A1B6-0317198A6724}" type="presOf" srcId="{D5A84717-F225-8946-9250-62DD13ED1D50}" destId="{565E4299-0D07-2148-BADB-3286D427C853}" srcOrd="0" destOrd="0" presId="urn:microsoft.com/office/officeart/2005/8/layout/process4"/>
    <dgm:cxn modelId="{A7C1416A-CD78-2A4C-A573-64E5E70C32FD}" srcId="{F44E1C28-654C-0949-BE7E-E36E0F8B45E0}" destId="{AE56A660-4D56-A74E-9D58-9290A9A65BD0}" srcOrd="1" destOrd="0" parTransId="{EEB47810-51AD-874B-B2B1-318EFC1E6ED3}" sibTransId="{46BA448A-0BB0-B643-8B2D-CA18A22BBB54}"/>
    <dgm:cxn modelId="{349FBF6F-CC38-C740-8F57-84B22E646462}" type="presOf" srcId="{A30F86A3-D135-B44A-8E25-FF56BBAAD3A9}" destId="{534AAD81-DE2E-AF44-A2DA-151DE50F202B}" srcOrd="0" destOrd="0" presId="urn:microsoft.com/office/officeart/2005/8/layout/process4"/>
    <dgm:cxn modelId="{9D908791-2D3D-6644-BFED-08D4A90EAD55}" type="presOf" srcId="{39C55480-9005-E94E-A54F-9E7E719E6201}" destId="{DE0547F4-C83A-8F44-9FC3-08A05D7B4928}" srcOrd="1" destOrd="0" presId="urn:microsoft.com/office/officeart/2005/8/layout/process4"/>
    <dgm:cxn modelId="{AB8C96B9-23C8-6344-A97B-B334291F1320}" type="presOf" srcId="{05135D44-8E62-C248-946D-A7D85C8A398D}" destId="{B17AF74B-3213-7244-94F6-143FB37E9770}" srcOrd="0" destOrd="0" presId="urn:microsoft.com/office/officeart/2005/8/layout/process4"/>
    <dgm:cxn modelId="{A655D3E5-B07A-DE4A-821E-A1C69B6CFB37}" type="presOf" srcId="{F44E1C28-654C-0949-BE7E-E36E0F8B45E0}" destId="{71449BB0-80AA-BB48-AAE7-5214D60E55DF}" srcOrd="1" destOrd="0" presId="urn:microsoft.com/office/officeart/2005/8/layout/process4"/>
    <dgm:cxn modelId="{7ED2A2E9-9661-CB45-9CE0-BEB30E32C983}" srcId="{A30F86A3-D135-B44A-8E25-FF56BBAAD3A9}" destId="{F3E0594E-E60F-2B4A-B5DD-EEAEE187858C}" srcOrd="0" destOrd="0" parTransId="{5024A079-980A-7044-BE18-62C0878A0E76}" sibTransId="{8381E8D4-D0B5-9143-9D46-FDC799CA34B1}"/>
    <dgm:cxn modelId="{5A9B63EB-733A-0045-860E-1EE22AA6C3AE}" type="presOf" srcId="{A30F86A3-D135-B44A-8E25-FF56BBAAD3A9}" destId="{9D5247D8-AF3F-0F44-9FC3-E2A244CD850D}" srcOrd="1" destOrd="0" presId="urn:microsoft.com/office/officeart/2005/8/layout/process4"/>
    <dgm:cxn modelId="{F799ECEB-12C6-B642-91D7-D9722AA24AF6}" type="presOf" srcId="{39C55480-9005-E94E-A54F-9E7E719E6201}" destId="{5E1B6BA1-107E-E94E-B259-90F464C034DA}" srcOrd="0" destOrd="0" presId="urn:microsoft.com/office/officeart/2005/8/layout/process4"/>
    <dgm:cxn modelId="{FCBC1DEE-F3E6-4449-8C2F-8422F98A25FE}" srcId="{BCD756A7-1DB5-0F47-84E7-5943B246822E}" destId="{A30F86A3-D135-B44A-8E25-FF56BBAAD3A9}" srcOrd="0" destOrd="0" parTransId="{AA45283E-3E05-CE4C-AC67-BC65B8CA5C02}" sibTransId="{4D9C7918-0115-694D-83B9-4CE716F4C413}"/>
    <dgm:cxn modelId="{1D06BBF1-9DFD-754B-B5FC-A12155A2248C}" type="presOf" srcId="{F3E0594E-E60F-2B4A-B5DD-EEAEE187858C}" destId="{69D9BDDF-AF9B-E946-92DB-58CFFCEA087E}" srcOrd="0" destOrd="0" presId="urn:microsoft.com/office/officeart/2005/8/layout/process4"/>
    <dgm:cxn modelId="{F4D5B50C-39F8-F74D-A073-D64E7A78D367}" type="presParOf" srcId="{03D2FB48-927C-4C46-9101-BEAFF10D830A}" destId="{598C79B3-C41C-FF4A-8673-FD059459FF32}" srcOrd="0" destOrd="0" presId="urn:microsoft.com/office/officeart/2005/8/layout/process4"/>
    <dgm:cxn modelId="{BE25F90A-A4E3-A241-B472-15ACB905CF44}" type="presParOf" srcId="{598C79B3-C41C-FF4A-8673-FD059459FF32}" destId="{5E1B6BA1-107E-E94E-B259-90F464C034DA}" srcOrd="0" destOrd="0" presId="urn:microsoft.com/office/officeart/2005/8/layout/process4"/>
    <dgm:cxn modelId="{06E04C9A-0719-394F-807C-7F3A12A42D3C}" type="presParOf" srcId="{598C79B3-C41C-FF4A-8673-FD059459FF32}" destId="{DE0547F4-C83A-8F44-9FC3-08A05D7B4928}" srcOrd="1" destOrd="0" presId="urn:microsoft.com/office/officeart/2005/8/layout/process4"/>
    <dgm:cxn modelId="{0527AE64-2371-0245-80BD-9FF2686B376E}" type="presParOf" srcId="{598C79B3-C41C-FF4A-8673-FD059459FF32}" destId="{7A837E8A-58C6-AF4E-8FF6-A1AB5BF8C721}" srcOrd="2" destOrd="0" presId="urn:microsoft.com/office/officeart/2005/8/layout/process4"/>
    <dgm:cxn modelId="{21A1165B-D123-3B4D-BA80-E5471469D10B}" type="presParOf" srcId="{7A837E8A-58C6-AF4E-8FF6-A1AB5BF8C721}" destId="{565E4299-0D07-2148-BADB-3286D427C853}" srcOrd="0" destOrd="0" presId="urn:microsoft.com/office/officeart/2005/8/layout/process4"/>
    <dgm:cxn modelId="{9A272089-9053-2143-A437-386AACEEF701}" type="presParOf" srcId="{7A837E8A-58C6-AF4E-8FF6-A1AB5BF8C721}" destId="{B17AF74B-3213-7244-94F6-143FB37E9770}" srcOrd="1" destOrd="0" presId="urn:microsoft.com/office/officeart/2005/8/layout/process4"/>
    <dgm:cxn modelId="{38D5438E-ED40-E04D-9DB0-D6D00370CC01}" type="presParOf" srcId="{03D2FB48-927C-4C46-9101-BEAFF10D830A}" destId="{A9316A43-18CA-9B40-8650-E2CB3401D2B6}" srcOrd="1" destOrd="0" presId="urn:microsoft.com/office/officeart/2005/8/layout/process4"/>
    <dgm:cxn modelId="{7FD6EE39-BFF4-8E45-8B17-502C9B74BD50}" type="presParOf" srcId="{03D2FB48-927C-4C46-9101-BEAFF10D830A}" destId="{DBE9F077-9330-614E-8C55-9BC619F3ACC9}" srcOrd="2" destOrd="0" presId="urn:microsoft.com/office/officeart/2005/8/layout/process4"/>
    <dgm:cxn modelId="{A293FF14-6168-B84D-8926-A58015913B0B}" type="presParOf" srcId="{DBE9F077-9330-614E-8C55-9BC619F3ACC9}" destId="{11BBBB6E-DFB8-C445-9A62-284BB5FD3C95}" srcOrd="0" destOrd="0" presId="urn:microsoft.com/office/officeart/2005/8/layout/process4"/>
    <dgm:cxn modelId="{5311D8C0-4D68-0C48-90B6-E304941E36C8}" type="presParOf" srcId="{DBE9F077-9330-614E-8C55-9BC619F3ACC9}" destId="{71449BB0-80AA-BB48-AAE7-5214D60E55DF}" srcOrd="1" destOrd="0" presId="urn:microsoft.com/office/officeart/2005/8/layout/process4"/>
    <dgm:cxn modelId="{E30CD42E-0548-2543-B07A-D8BA5033C742}" type="presParOf" srcId="{DBE9F077-9330-614E-8C55-9BC619F3ACC9}" destId="{1F2DBCEB-2CC2-BB40-AD15-7295D69B3A05}" srcOrd="2" destOrd="0" presId="urn:microsoft.com/office/officeart/2005/8/layout/process4"/>
    <dgm:cxn modelId="{AF2C5C4C-D4B8-C64D-9309-3522C4DF256A}" type="presParOf" srcId="{1F2DBCEB-2CC2-BB40-AD15-7295D69B3A05}" destId="{7FFEFB96-9445-1E49-A997-B34772EDA34F}" srcOrd="0" destOrd="0" presId="urn:microsoft.com/office/officeart/2005/8/layout/process4"/>
    <dgm:cxn modelId="{2360E862-46F0-C24A-8591-CEA2CE12F696}" type="presParOf" srcId="{1F2DBCEB-2CC2-BB40-AD15-7295D69B3A05}" destId="{D4D5AF2C-2C1E-FD44-973A-99BB16809982}" srcOrd="1" destOrd="0" presId="urn:microsoft.com/office/officeart/2005/8/layout/process4"/>
    <dgm:cxn modelId="{5AD42502-6744-C243-AD42-3BE200591424}" type="presParOf" srcId="{03D2FB48-927C-4C46-9101-BEAFF10D830A}" destId="{FC39ECF3-C0BD-F64B-9A80-A59F436CF662}" srcOrd="3" destOrd="0" presId="urn:microsoft.com/office/officeart/2005/8/layout/process4"/>
    <dgm:cxn modelId="{27504FF6-DCAA-FF48-AAF3-502EC1CEB210}" type="presParOf" srcId="{03D2FB48-927C-4C46-9101-BEAFF10D830A}" destId="{519884DA-C3FE-6646-924C-56D19623CB5D}" srcOrd="4" destOrd="0" presId="urn:microsoft.com/office/officeart/2005/8/layout/process4"/>
    <dgm:cxn modelId="{1782DCA5-FC09-D346-968D-234461301177}" type="presParOf" srcId="{519884DA-C3FE-6646-924C-56D19623CB5D}" destId="{534AAD81-DE2E-AF44-A2DA-151DE50F202B}" srcOrd="0" destOrd="0" presId="urn:microsoft.com/office/officeart/2005/8/layout/process4"/>
    <dgm:cxn modelId="{DEB41181-EAC0-B341-BA54-B59D769B0CA1}" type="presParOf" srcId="{519884DA-C3FE-6646-924C-56D19623CB5D}" destId="{9D5247D8-AF3F-0F44-9FC3-E2A244CD850D}" srcOrd="1" destOrd="0" presId="urn:microsoft.com/office/officeart/2005/8/layout/process4"/>
    <dgm:cxn modelId="{0F8E8846-E0F4-5346-AE51-662882B24FCB}" type="presParOf" srcId="{519884DA-C3FE-6646-924C-56D19623CB5D}" destId="{445F853D-7F8D-D840-8CE9-9582CA9AA2FD}" srcOrd="2" destOrd="0" presId="urn:microsoft.com/office/officeart/2005/8/layout/process4"/>
    <dgm:cxn modelId="{CC9A64EC-94A0-3146-B58E-13EEC88C1557}" type="presParOf" srcId="{445F853D-7F8D-D840-8CE9-9582CA9AA2FD}" destId="{69D9BDDF-AF9B-E946-92DB-58CFFCEA087E}" srcOrd="0" destOrd="0" presId="urn:microsoft.com/office/officeart/2005/8/layout/process4"/>
    <dgm:cxn modelId="{0385827B-C6AC-554B-BB5C-6A2E41EE7BE5}" type="presParOf" srcId="{445F853D-7F8D-D840-8CE9-9582CA9AA2FD}" destId="{06B781B8-1FA5-0140-B1FE-8B094D6F4385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CD756A7-1DB5-0F47-84E7-5943B246822E}" type="doc">
      <dgm:prSet loTypeId="urn:microsoft.com/office/officeart/2005/8/layout/process4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30F86A3-D135-B44A-8E25-FF56BBAAD3A9}">
      <dgm:prSet phldrT="[Text]" custT="1"/>
      <dgm:spPr/>
      <dgm:t>
        <a:bodyPr/>
        <a:lstStyle/>
        <a:p>
          <a:r>
            <a:rPr lang="en-US" sz="2400"/>
            <a:t>Agreement</a:t>
          </a:r>
        </a:p>
      </dgm:t>
    </dgm:pt>
    <dgm:pt modelId="{AA45283E-3E05-CE4C-AC67-BC65B8CA5C02}" type="parTrans" cxnId="{FCBC1DEE-F3E6-4449-8C2F-8422F98A25FE}">
      <dgm:prSet/>
      <dgm:spPr/>
      <dgm:t>
        <a:bodyPr/>
        <a:lstStyle/>
        <a:p>
          <a:endParaRPr lang="en-US"/>
        </a:p>
      </dgm:t>
    </dgm:pt>
    <dgm:pt modelId="{4D9C7918-0115-694D-83B9-4CE716F4C413}" type="sibTrans" cxnId="{FCBC1DEE-F3E6-4449-8C2F-8422F98A25FE}">
      <dgm:prSet/>
      <dgm:spPr/>
      <dgm:t>
        <a:bodyPr/>
        <a:lstStyle/>
        <a:p>
          <a:endParaRPr lang="en-US"/>
        </a:p>
      </dgm:t>
    </dgm:pt>
    <dgm:pt modelId="{F3E0594E-E60F-2B4A-B5DD-EEAEE187858C}">
      <dgm:prSet phldrT="[Text]"/>
      <dgm:spPr/>
      <dgm:t>
        <a:bodyPr/>
        <a:lstStyle/>
        <a:p>
          <a:r>
            <a:rPr lang="en-US"/>
            <a:t>Legal Agreement for Board</a:t>
          </a:r>
        </a:p>
      </dgm:t>
    </dgm:pt>
    <dgm:pt modelId="{5024A079-980A-7044-BE18-62C0878A0E76}" type="parTrans" cxnId="{7ED2A2E9-9661-CB45-9CE0-BEB30E32C983}">
      <dgm:prSet/>
      <dgm:spPr/>
      <dgm:t>
        <a:bodyPr/>
        <a:lstStyle/>
        <a:p>
          <a:endParaRPr lang="en-US"/>
        </a:p>
      </dgm:t>
    </dgm:pt>
    <dgm:pt modelId="{8381E8D4-D0B5-9143-9D46-FDC799CA34B1}" type="sibTrans" cxnId="{7ED2A2E9-9661-CB45-9CE0-BEB30E32C983}">
      <dgm:prSet/>
      <dgm:spPr/>
      <dgm:t>
        <a:bodyPr/>
        <a:lstStyle/>
        <a:p>
          <a:endParaRPr lang="en-US"/>
        </a:p>
      </dgm:t>
    </dgm:pt>
    <dgm:pt modelId="{63829A27-A751-0D43-AB83-E2BB007BD720}">
      <dgm:prSet phldrT="[Text]"/>
      <dgm:spPr/>
      <dgm:t>
        <a:bodyPr/>
        <a:lstStyle/>
        <a:p>
          <a:r>
            <a:rPr lang="en-US"/>
            <a:t>Operations Blueprint</a:t>
          </a:r>
        </a:p>
      </dgm:t>
    </dgm:pt>
    <dgm:pt modelId="{916162FF-F7D7-584A-8828-4C86C500A960}" type="parTrans" cxnId="{D45B125D-602B-4145-9ECC-83D3A2172E99}">
      <dgm:prSet/>
      <dgm:spPr/>
      <dgm:t>
        <a:bodyPr/>
        <a:lstStyle/>
        <a:p>
          <a:endParaRPr lang="en-US"/>
        </a:p>
      </dgm:t>
    </dgm:pt>
    <dgm:pt modelId="{A1A146B8-BEEB-DE4F-B7E1-CB130B232057}" type="sibTrans" cxnId="{D45B125D-602B-4145-9ECC-83D3A2172E99}">
      <dgm:prSet/>
      <dgm:spPr/>
      <dgm:t>
        <a:bodyPr/>
        <a:lstStyle/>
        <a:p>
          <a:endParaRPr lang="en-US"/>
        </a:p>
      </dgm:t>
    </dgm:pt>
    <dgm:pt modelId="{F44E1C28-654C-0949-BE7E-E36E0F8B45E0}">
      <dgm:prSet phldrT="[Text]" custT="1"/>
      <dgm:spPr/>
      <dgm:t>
        <a:bodyPr/>
        <a:lstStyle/>
        <a:p>
          <a:r>
            <a:rPr lang="en-US" sz="2200"/>
            <a:t>Implementation</a:t>
          </a:r>
        </a:p>
      </dgm:t>
    </dgm:pt>
    <dgm:pt modelId="{D4B3DCED-4153-AF42-9631-BE368F2ADBB6}" type="parTrans" cxnId="{D21DE33F-B1D5-774C-B3AA-8D21D10E8E7A}">
      <dgm:prSet/>
      <dgm:spPr/>
      <dgm:t>
        <a:bodyPr/>
        <a:lstStyle/>
        <a:p>
          <a:endParaRPr lang="en-US"/>
        </a:p>
      </dgm:t>
    </dgm:pt>
    <dgm:pt modelId="{9CF167EF-3C13-C649-9EBB-D07D39E902D7}" type="sibTrans" cxnId="{D21DE33F-B1D5-774C-B3AA-8D21D10E8E7A}">
      <dgm:prSet/>
      <dgm:spPr/>
      <dgm:t>
        <a:bodyPr/>
        <a:lstStyle/>
        <a:p>
          <a:endParaRPr lang="en-US"/>
        </a:p>
      </dgm:t>
    </dgm:pt>
    <dgm:pt modelId="{215BC4B0-80A0-734F-811A-80B993D79E48}">
      <dgm:prSet phldrT="[Text]"/>
      <dgm:spPr/>
      <dgm:t>
        <a:bodyPr/>
        <a:lstStyle/>
        <a:p>
          <a:r>
            <a:rPr lang="en-US"/>
            <a:t>Communications and Program Plan</a:t>
          </a:r>
        </a:p>
      </dgm:t>
    </dgm:pt>
    <dgm:pt modelId="{DCEB2F7F-81B8-004D-9F94-0A6793CBD6A2}" type="parTrans" cxnId="{6E1D905B-0161-E948-96A7-D563BBADF964}">
      <dgm:prSet/>
      <dgm:spPr/>
      <dgm:t>
        <a:bodyPr/>
        <a:lstStyle/>
        <a:p>
          <a:endParaRPr lang="en-US"/>
        </a:p>
      </dgm:t>
    </dgm:pt>
    <dgm:pt modelId="{0496D037-30D6-EE4B-A1BB-DF8D4808CD4C}" type="sibTrans" cxnId="{6E1D905B-0161-E948-96A7-D563BBADF964}">
      <dgm:prSet/>
      <dgm:spPr/>
      <dgm:t>
        <a:bodyPr/>
        <a:lstStyle/>
        <a:p>
          <a:endParaRPr lang="en-US"/>
        </a:p>
      </dgm:t>
    </dgm:pt>
    <dgm:pt modelId="{AE56A660-4D56-A74E-9D58-9290A9A65BD0}">
      <dgm:prSet phldrT="[Text]"/>
      <dgm:spPr/>
      <dgm:t>
        <a:bodyPr/>
        <a:lstStyle/>
        <a:p>
          <a:r>
            <a:rPr lang="en-US"/>
            <a:t>Logo Mark, Brand Messages</a:t>
          </a:r>
        </a:p>
      </dgm:t>
    </dgm:pt>
    <dgm:pt modelId="{EEB47810-51AD-874B-B2B1-318EFC1E6ED3}" type="parTrans" cxnId="{A7C1416A-CD78-2A4C-A573-64E5E70C32FD}">
      <dgm:prSet/>
      <dgm:spPr/>
      <dgm:t>
        <a:bodyPr/>
        <a:lstStyle/>
        <a:p>
          <a:endParaRPr lang="en-US"/>
        </a:p>
      </dgm:t>
    </dgm:pt>
    <dgm:pt modelId="{46BA448A-0BB0-B643-8B2D-CA18A22BBB54}" type="sibTrans" cxnId="{A7C1416A-CD78-2A4C-A573-64E5E70C32FD}">
      <dgm:prSet/>
      <dgm:spPr/>
      <dgm:t>
        <a:bodyPr/>
        <a:lstStyle/>
        <a:p>
          <a:endParaRPr lang="en-US"/>
        </a:p>
      </dgm:t>
    </dgm:pt>
    <dgm:pt modelId="{FB15111E-18FB-4B44-AE46-83CF7F6CF189}">
      <dgm:prSet/>
      <dgm:spPr/>
      <dgm:t>
        <a:bodyPr/>
        <a:lstStyle/>
        <a:p>
          <a:r>
            <a:rPr lang="en-US"/>
            <a:t>Membership Approval</a:t>
          </a:r>
        </a:p>
      </dgm:t>
    </dgm:pt>
    <dgm:pt modelId="{3E7E4D6B-C34B-1F47-B05B-EB95FB946FED}" type="parTrans" cxnId="{A2FB9ED0-851D-644E-94FE-7EA064185887}">
      <dgm:prSet/>
      <dgm:spPr/>
      <dgm:t>
        <a:bodyPr/>
        <a:lstStyle/>
        <a:p>
          <a:endParaRPr lang="en-US"/>
        </a:p>
      </dgm:t>
    </dgm:pt>
    <dgm:pt modelId="{D789DFF5-1303-284E-BEAC-E8E079058E49}" type="sibTrans" cxnId="{A2FB9ED0-851D-644E-94FE-7EA064185887}">
      <dgm:prSet/>
      <dgm:spPr/>
      <dgm:t>
        <a:bodyPr/>
        <a:lstStyle/>
        <a:p>
          <a:endParaRPr lang="en-US"/>
        </a:p>
      </dgm:t>
    </dgm:pt>
    <dgm:pt modelId="{97BCB401-D88B-654C-8E70-6165C3922FE6}">
      <dgm:prSet/>
      <dgm:spPr/>
      <dgm:t>
        <a:bodyPr/>
        <a:lstStyle/>
        <a:p>
          <a:r>
            <a:rPr lang="en-US"/>
            <a:t>Staff-Driven Integration Plan</a:t>
          </a:r>
        </a:p>
      </dgm:t>
    </dgm:pt>
    <dgm:pt modelId="{B694E32A-F2AD-354E-98DC-F64B5860CAF8}" type="parTrans" cxnId="{39A68D05-1EE2-F44B-B6BC-D7B62A03103F}">
      <dgm:prSet/>
      <dgm:spPr/>
      <dgm:t>
        <a:bodyPr/>
        <a:lstStyle/>
        <a:p>
          <a:endParaRPr lang="en-US"/>
        </a:p>
      </dgm:t>
    </dgm:pt>
    <dgm:pt modelId="{5D0553E2-0C64-C440-BE5F-F5F47E2FFB6D}" type="sibTrans" cxnId="{39A68D05-1EE2-F44B-B6BC-D7B62A03103F}">
      <dgm:prSet/>
      <dgm:spPr/>
      <dgm:t>
        <a:bodyPr/>
        <a:lstStyle/>
        <a:p>
          <a:endParaRPr lang="en-US"/>
        </a:p>
      </dgm:t>
    </dgm:pt>
    <dgm:pt modelId="{03D2FB48-927C-4C46-9101-BEAFF10D830A}" type="pres">
      <dgm:prSet presAssocID="{BCD756A7-1DB5-0F47-84E7-5943B246822E}" presName="Name0" presStyleCnt="0">
        <dgm:presLayoutVars>
          <dgm:dir/>
          <dgm:animLvl val="lvl"/>
          <dgm:resizeHandles val="exact"/>
        </dgm:presLayoutVars>
      </dgm:prSet>
      <dgm:spPr/>
    </dgm:pt>
    <dgm:pt modelId="{B29C53BD-FD6F-D646-BCDD-5770E6929400}" type="pres">
      <dgm:prSet presAssocID="{F44E1C28-654C-0949-BE7E-E36E0F8B45E0}" presName="boxAndChildren" presStyleCnt="0"/>
      <dgm:spPr/>
    </dgm:pt>
    <dgm:pt modelId="{25D4AE34-3DD0-4144-BB02-F2E678BD3890}" type="pres">
      <dgm:prSet presAssocID="{F44E1C28-654C-0949-BE7E-E36E0F8B45E0}" presName="parentTextBox" presStyleLbl="node1" presStyleIdx="0" presStyleCnt="2"/>
      <dgm:spPr/>
    </dgm:pt>
    <dgm:pt modelId="{DBEE78B1-68BD-2A4D-8FE7-5BA87115BB92}" type="pres">
      <dgm:prSet presAssocID="{F44E1C28-654C-0949-BE7E-E36E0F8B45E0}" presName="entireBox" presStyleLbl="node1" presStyleIdx="0" presStyleCnt="2"/>
      <dgm:spPr/>
    </dgm:pt>
    <dgm:pt modelId="{800CED6C-1583-4E4B-81F1-5F6AA66E70EB}" type="pres">
      <dgm:prSet presAssocID="{F44E1C28-654C-0949-BE7E-E36E0F8B45E0}" presName="descendantBox" presStyleCnt="0"/>
      <dgm:spPr/>
    </dgm:pt>
    <dgm:pt modelId="{7324D723-C943-074C-AB53-588500C299B2}" type="pres">
      <dgm:prSet presAssocID="{215BC4B0-80A0-734F-811A-80B993D79E48}" presName="childTextBox" presStyleLbl="fgAccFollowNode1" presStyleIdx="0" presStyleCnt="6">
        <dgm:presLayoutVars>
          <dgm:bulletEnabled val="1"/>
        </dgm:presLayoutVars>
      </dgm:prSet>
      <dgm:spPr/>
    </dgm:pt>
    <dgm:pt modelId="{792C86A6-D588-164A-8C44-0E43F49664D3}" type="pres">
      <dgm:prSet presAssocID="{AE56A660-4D56-A74E-9D58-9290A9A65BD0}" presName="childTextBox" presStyleLbl="fgAccFollowNode1" presStyleIdx="1" presStyleCnt="6">
        <dgm:presLayoutVars>
          <dgm:bulletEnabled val="1"/>
        </dgm:presLayoutVars>
      </dgm:prSet>
      <dgm:spPr/>
    </dgm:pt>
    <dgm:pt modelId="{78A4CD83-8FE2-E145-A84B-6A92290A8E7D}" type="pres">
      <dgm:prSet presAssocID="{97BCB401-D88B-654C-8E70-6165C3922FE6}" presName="childTextBox" presStyleLbl="fgAccFollowNode1" presStyleIdx="2" presStyleCnt="6">
        <dgm:presLayoutVars>
          <dgm:bulletEnabled val="1"/>
        </dgm:presLayoutVars>
      </dgm:prSet>
      <dgm:spPr/>
    </dgm:pt>
    <dgm:pt modelId="{FC39ECF3-C0BD-F64B-9A80-A59F436CF662}" type="pres">
      <dgm:prSet presAssocID="{4D9C7918-0115-694D-83B9-4CE716F4C413}" presName="sp" presStyleCnt="0"/>
      <dgm:spPr/>
    </dgm:pt>
    <dgm:pt modelId="{519884DA-C3FE-6646-924C-56D19623CB5D}" type="pres">
      <dgm:prSet presAssocID="{A30F86A3-D135-B44A-8E25-FF56BBAAD3A9}" presName="arrowAndChildren" presStyleCnt="0"/>
      <dgm:spPr/>
    </dgm:pt>
    <dgm:pt modelId="{534AAD81-DE2E-AF44-A2DA-151DE50F202B}" type="pres">
      <dgm:prSet presAssocID="{A30F86A3-D135-B44A-8E25-FF56BBAAD3A9}" presName="parentTextArrow" presStyleLbl="node1" presStyleIdx="0" presStyleCnt="2"/>
      <dgm:spPr/>
    </dgm:pt>
    <dgm:pt modelId="{9D5247D8-AF3F-0F44-9FC3-E2A244CD850D}" type="pres">
      <dgm:prSet presAssocID="{A30F86A3-D135-B44A-8E25-FF56BBAAD3A9}" presName="arrow" presStyleLbl="node1" presStyleIdx="1" presStyleCnt="2"/>
      <dgm:spPr/>
    </dgm:pt>
    <dgm:pt modelId="{445F853D-7F8D-D840-8CE9-9582CA9AA2FD}" type="pres">
      <dgm:prSet presAssocID="{A30F86A3-D135-B44A-8E25-FF56BBAAD3A9}" presName="descendantArrow" presStyleCnt="0"/>
      <dgm:spPr/>
    </dgm:pt>
    <dgm:pt modelId="{69D9BDDF-AF9B-E946-92DB-58CFFCEA087E}" type="pres">
      <dgm:prSet presAssocID="{F3E0594E-E60F-2B4A-B5DD-EEAEE187858C}" presName="childTextArrow" presStyleLbl="fgAccFollowNode1" presStyleIdx="3" presStyleCnt="6">
        <dgm:presLayoutVars>
          <dgm:bulletEnabled val="1"/>
        </dgm:presLayoutVars>
      </dgm:prSet>
      <dgm:spPr/>
    </dgm:pt>
    <dgm:pt modelId="{06B781B8-1FA5-0140-B1FE-8B094D6F4385}" type="pres">
      <dgm:prSet presAssocID="{63829A27-A751-0D43-AB83-E2BB007BD720}" presName="childTextArrow" presStyleLbl="fgAccFollowNode1" presStyleIdx="4" presStyleCnt="6">
        <dgm:presLayoutVars>
          <dgm:bulletEnabled val="1"/>
        </dgm:presLayoutVars>
      </dgm:prSet>
      <dgm:spPr/>
    </dgm:pt>
    <dgm:pt modelId="{E0A5D20D-335B-1049-A949-01AC6BA7A2EE}" type="pres">
      <dgm:prSet presAssocID="{FB15111E-18FB-4B44-AE46-83CF7F6CF189}" presName="childTextArrow" presStyleLbl="fgAccFollowNode1" presStyleIdx="5" presStyleCnt="6">
        <dgm:presLayoutVars>
          <dgm:bulletEnabled val="1"/>
        </dgm:presLayoutVars>
      </dgm:prSet>
      <dgm:spPr/>
    </dgm:pt>
  </dgm:ptLst>
  <dgm:cxnLst>
    <dgm:cxn modelId="{E5CE1504-3830-8A48-B294-C7F7E7A4C072}" type="presOf" srcId="{97BCB401-D88B-654C-8E70-6165C3922FE6}" destId="{78A4CD83-8FE2-E145-A84B-6A92290A8E7D}" srcOrd="0" destOrd="0" presId="urn:microsoft.com/office/officeart/2005/8/layout/process4"/>
    <dgm:cxn modelId="{39A68D05-1EE2-F44B-B6BC-D7B62A03103F}" srcId="{F44E1C28-654C-0949-BE7E-E36E0F8B45E0}" destId="{97BCB401-D88B-654C-8E70-6165C3922FE6}" srcOrd="2" destOrd="0" parTransId="{B694E32A-F2AD-354E-98DC-F64B5860CAF8}" sibTransId="{5D0553E2-0C64-C440-BE5F-F5F47E2FFB6D}"/>
    <dgm:cxn modelId="{08CE4527-6DE5-EE43-96C5-CAEA4C839654}" type="presOf" srcId="{215BC4B0-80A0-734F-811A-80B993D79E48}" destId="{7324D723-C943-074C-AB53-588500C299B2}" srcOrd="0" destOrd="0" presId="urn:microsoft.com/office/officeart/2005/8/layout/process4"/>
    <dgm:cxn modelId="{751DB92A-8CF3-FF40-80BC-896B3C87D6BD}" type="presOf" srcId="{F44E1C28-654C-0949-BE7E-E36E0F8B45E0}" destId="{DBEE78B1-68BD-2A4D-8FE7-5BA87115BB92}" srcOrd="1" destOrd="0" presId="urn:microsoft.com/office/officeart/2005/8/layout/process4"/>
    <dgm:cxn modelId="{D21DE33F-B1D5-774C-B3AA-8D21D10E8E7A}" srcId="{BCD756A7-1DB5-0F47-84E7-5943B246822E}" destId="{F44E1C28-654C-0949-BE7E-E36E0F8B45E0}" srcOrd="1" destOrd="0" parTransId="{D4B3DCED-4153-AF42-9631-BE368F2ADBB6}" sibTransId="{9CF167EF-3C13-C649-9EBB-D07D39E902D7}"/>
    <dgm:cxn modelId="{32AE4340-C378-4B4F-BD5A-CE949132CD50}" type="presOf" srcId="{AE56A660-4D56-A74E-9D58-9290A9A65BD0}" destId="{792C86A6-D588-164A-8C44-0E43F49664D3}" srcOrd="0" destOrd="0" presId="urn:microsoft.com/office/officeart/2005/8/layout/process4"/>
    <dgm:cxn modelId="{CCC39352-98FE-9042-B88F-5190E00B7806}" type="presOf" srcId="{63829A27-A751-0D43-AB83-E2BB007BD720}" destId="{06B781B8-1FA5-0140-B1FE-8B094D6F4385}" srcOrd="0" destOrd="0" presId="urn:microsoft.com/office/officeart/2005/8/layout/process4"/>
    <dgm:cxn modelId="{92F55B58-F3B7-AB42-AA4B-5E744B19CDAF}" type="presOf" srcId="{BCD756A7-1DB5-0F47-84E7-5943B246822E}" destId="{03D2FB48-927C-4C46-9101-BEAFF10D830A}" srcOrd="0" destOrd="0" presId="urn:microsoft.com/office/officeart/2005/8/layout/process4"/>
    <dgm:cxn modelId="{6E1D905B-0161-E948-96A7-D563BBADF964}" srcId="{F44E1C28-654C-0949-BE7E-E36E0F8B45E0}" destId="{215BC4B0-80A0-734F-811A-80B993D79E48}" srcOrd="0" destOrd="0" parTransId="{DCEB2F7F-81B8-004D-9F94-0A6793CBD6A2}" sibTransId="{0496D037-30D6-EE4B-A1BB-DF8D4808CD4C}"/>
    <dgm:cxn modelId="{D45B125D-602B-4145-9ECC-83D3A2172E99}" srcId="{A30F86A3-D135-B44A-8E25-FF56BBAAD3A9}" destId="{63829A27-A751-0D43-AB83-E2BB007BD720}" srcOrd="1" destOrd="0" parTransId="{916162FF-F7D7-584A-8828-4C86C500A960}" sibTransId="{A1A146B8-BEEB-DE4F-B7E1-CB130B232057}"/>
    <dgm:cxn modelId="{A7C1416A-CD78-2A4C-A573-64E5E70C32FD}" srcId="{F44E1C28-654C-0949-BE7E-E36E0F8B45E0}" destId="{AE56A660-4D56-A74E-9D58-9290A9A65BD0}" srcOrd="1" destOrd="0" parTransId="{EEB47810-51AD-874B-B2B1-318EFC1E6ED3}" sibTransId="{46BA448A-0BB0-B643-8B2D-CA18A22BBB54}"/>
    <dgm:cxn modelId="{349FBF6F-CC38-C740-8F57-84B22E646462}" type="presOf" srcId="{A30F86A3-D135-B44A-8E25-FF56BBAAD3A9}" destId="{534AAD81-DE2E-AF44-A2DA-151DE50F202B}" srcOrd="0" destOrd="0" presId="urn:microsoft.com/office/officeart/2005/8/layout/process4"/>
    <dgm:cxn modelId="{C2ACDDAF-7011-8F41-AE67-C60F0CAA471E}" type="presOf" srcId="{F44E1C28-654C-0949-BE7E-E36E0F8B45E0}" destId="{25D4AE34-3DD0-4144-BB02-F2E678BD3890}" srcOrd="0" destOrd="0" presId="urn:microsoft.com/office/officeart/2005/8/layout/process4"/>
    <dgm:cxn modelId="{A2FB9ED0-851D-644E-94FE-7EA064185887}" srcId="{A30F86A3-D135-B44A-8E25-FF56BBAAD3A9}" destId="{FB15111E-18FB-4B44-AE46-83CF7F6CF189}" srcOrd="2" destOrd="0" parTransId="{3E7E4D6B-C34B-1F47-B05B-EB95FB946FED}" sibTransId="{D789DFF5-1303-284E-BEAC-E8E079058E49}"/>
    <dgm:cxn modelId="{7ED2A2E9-9661-CB45-9CE0-BEB30E32C983}" srcId="{A30F86A3-D135-B44A-8E25-FF56BBAAD3A9}" destId="{F3E0594E-E60F-2B4A-B5DD-EEAEE187858C}" srcOrd="0" destOrd="0" parTransId="{5024A079-980A-7044-BE18-62C0878A0E76}" sibTransId="{8381E8D4-D0B5-9143-9D46-FDC799CA34B1}"/>
    <dgm:cxn modelId="{5A9B63EB-733A-0045-860E-1EE22AA6C3AE}" type="presOf" srcId="{A30F86A3-D135-B44A-8E25-FF56BBAAD3A9}" destId="{9D5247D8-AF3F-0F44-9FC3-E2A244CD850D}" srcOrd="1" destOrd="0" presId="urn:microsoft.com/office/officeart/2005/8/layout/process4"/>
    <dgm:cxn modelId="{820B90ED-06A1-FF47-8EAB-B273A045A651}" type="presOf" srcId="{FB15111E-18FB-4B44-AE46-83CF7F6CF189}" destId="{E0A5D20D-335B-1049-A949-01AC6BA7A2EE}" srcOrd="0" destOrd="0" presId="urn:microsoft.com/office/officeart/2005/8/layout/process4"/>
    <dgm:cxn modelId="{FCBC1DEE-F3E6-4449-8C2F-8422F98A25FE}" srcId="{BCD756A7-1DB5-0F47-84E7-5943B246822E}" destId="{A30F86A3-D135-B44A-8E25-FF56BBAAD3A9}" srcOrd="0" destOrd="0" parTransId="{AA45283E-3E05-CE4C-AC67-BC65B8CA5C02}" sibTransId="{4D9C7918-0115-694D-83B9-4CE716F4C413}"/>
    <dgm:cxn modelId="{1D06BBF1-9DFD-754B-B5FC-A12155A2248C}" type="presOf" srcId="{F3E0594E-E60F-2B4A-B5DD-EEAEE187858C}" destId="{69D9BDDF-AF9B-E946-92DB-58CFFCEA087E}" srcOrd="0" destOrd="0" presId="urn:microsoft.com/office/officeart/2005/8/layout/process4"/>
    <dgm:cxn modelId="{94B5C8FD-87E1-2946-B5EA-6E47F5FC7BF4}" type="presParOf" srcId="{03D2FB48-927C-4C46-9101-BEAFF10D830A}" destId="{B29C53BD-FD6F-D646-BCDD-5770E6929400}" srcOrd="0" destOrd="0" presId="urn:microsoft.com/office/officeart/2005/8/layout/process4"/>
    <dgm:cxn modelId="{3A7BAD67-6C02-2E4C-A9AE-5BBCD41215D8}" type="presParOf" srcId="{B29C53BD-FD6F-D646-BCDD-5770E6929400}" destId="{25D4AE34-3DD0-4144-BB02-F2E678BD3890}" srcOrd="0" destOrd="0" presId="urn:microsoft.com/office/officeart/2005/8/layout/process4"/>
    <dgm:cxn modelId="{5448823F-BB58-3C4E-A16D-337958DCC28B}" type="presParOf" srcId="{B29C53BD-FD6F-D646-BCDD-5770E6929400}" destId="{DBEE78B1-68BD-2A4D-8FE7-5BA87115BB92}" srcOrd="1" destOrd="0" presId="urn:microsoft.com/office/officeart/2005/8/layout/process4"/>
    <dgm:cxn modelId="{75E2E406-4B7A-4E46-9695-B96EED18ED03}" type="presParOf" srcId="{B29C53BD-FD6F-D646-BCDD-5770E6929400}" destId="{800CED6C-1583-4E4B-81F1-5F6AA66E70EB}" srcOrd="2" destOrd="0" presId="urn:microsoft.com/office/officeart/2005/8/layout/process4"/>
    <dgm:cxn modelId="{1F7DF989-0148-2F40-A58F-CE36B1171859}" type="presParOf" srcId="{800CED6C-1583-4E4B-81F1-5F6AA66E70EB}" destId="{7324D723-C943-074C-AB53-588500C299B2}" srcOrd="0" destOrd="0" presId="urn:microsoft.com/office/officeart/2005/8/layout/process4"/>
    <dgm:cxn modelId="{5D8FB7F1-6679-9D48-9607-66ACE2FDEC82}" type="presParOf" srcId="{800CED6C-1583-4E4B-81F1-5F6AA66E70EB}" destId="{792C86A6-D588-164A-8C44-0E43F49664D3}" srcOrd="1" destOrd="0" presId="urn:microsoft.com/office/officeart/2005/8/layout/process4"/>
    <dgm:cxn modelId="{146DFEAB-21B2-4649-ABDA-32D0CA076A11}" type="presParOf" srcId="{800CED6C-1583-4E4B-81F1-5F6AA66E70EB}" destId="{78A4CD83-8FE2-E145-A84B-6A92290A8E7D}" srcOrd="2" destOrd="0" presId="urn:microsoft.com/office/officeart/2005/8/layout/process4"/>
    <dgm:cxn modelId="{5AD42502-6744-C243-AD42-3BE200591424}" type="presParOf" srcId="{03D2FB48-927C-4C46-9101-BEAFF10D830A}" destId="{FC39ECF3-C0BD-F64B-9A80-A59F436CF662}" srcOrd="1" destOrd="0" presId="urn:microsoft.com/office/officeart/2005/8/layout/process4"/>
    <dgm:cxn modelId="{27504FF6-DCAA-FF48-AAF3-502EC1CEB210}" type="presParOf" srcId="{03D2FB48-927C-4C46-9101-BEAFF10D830A}" destId="{519884DA-C3FE-6646-924C-56D19623CB5D}" srcOrd="2" destOrd="0" presId="urn:microsoft.com/office/officeart/2005/8/layout/process4"/>
    <dgm:cxn modelId="{1782DCA5-FC09-D346-968D-234461301177}" type="presParOf" srcId="{519884DA-C3FE-6646-924C-56D19623CB5D}" destId="{534AAD81-DE2E-AF44-A2DA-151DE50F202B}" srcOrd="0" destOrd="0" presId="urn:microsoft.com/office/officeart/2005/8/layout/process4"/>
    <dgm:cxn modelId="{DEB41181-EAC0-B341-BA54-B59D769B0CA1}" type="presParOf" srcId="{519884DA-C3FE-6646-924C-56D19623CB5D}" destId="{9D5247D8-AF3F-0F44-9FC3-E2A244CD850D}" srcOrd="1" destOrd="0" presId="urn:microsoft.com/office/officeart/2005/8/layout/process4"/>
    <dgm:cxn modelId="{0F8E8846-E0F4-5346-AE51-662882B24FCB}" type="presParOf" srcId="{519884DA-C3FE-6646-924C-56D19623CB5D}" destId="{445F853D-7F8D-D840-8CE9-9582CA9AA2FD}" srcOrd="2" destOrd="0" presId="urn:microsoft.com/office/officeart/2005/8/layout/process4"/>
    <dgm:cxn modelId="{CC9A64EC-94A0-3146-B58E-13EEC88C1557}" type="presParOf" srcId="{445F853D-7F8D-D840-8CE9-9582CA9AA2FD}" destId="{69D9BDDF-AF9B-E946-92DB-58CFFCEA087E}" srcOrd="0" destOrd="0" presId="urn:microsoft.com/office/officeart/2005/8/layout/process4"/>
    <dgm:cxn modelId="{0385827B-C6AC-554B-BB5C-6A2E41EE7BE5}" type="presParOf" srcId="{445F853D-7F8D-D840-8CE9-9582CA9AA2FD}" destId="{06B781B8-1FA5-0140-B1FE-8B094D6F4385}" srcOrd="1" destOrd="0" presId="urn:microsoft.com/office/officeart/2005/8/layout/process4"/>
    <dgm:cxn modelId="{8DFC6A35-9D13-5043-B76B-4A04CEE1D626}" type="presParOf" srcId="{445F853D-7F8D-D840-8CE9-9582CA9AA2FD}" destId="{E0A5D20D-335B-1049-A949-01AC6BA7A2EE}" srcOrd="2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917DAA1-F43A-44F1-BE16-A40BEB43AB14}" type="doc">
      <dgm:prSet loTypeId="urn:microsoft.com/office/officeart/2016/7/layout/RepeatingBendingProcessNew" loCatId="process" qsTypeId="urn:microsoft.com/office/officeart/2005/8/quickstyle/simple4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4CFF5D6D-783B-44BB-B3FA-84E478DA6F2B}">
      <dgm:prSet/>
      <dgm:spPr/>
      <dgm:t>
        <a:bodyPr/>
        <a:lstStyle/>
        <a:p>
          <a:r>
            <a:rPr lang="en-US"/>
            <a:t>Letter of Intent</a:t>
          </a:r>
        </a:p>
      </dgm:t>
    </dgm:pt>
    <dgm:pt modelId="{729448BB-9FEF-42F1-9B3C-503EB61C0548}" type="parTrans" cxnId="{0056F166-D2E9-4C55-9B38-528E0E6D7E26}">
      <dgm:prSet/>
      <dgm:spPr/>
      <dgm:t>
        <a:bodyPr/>
        <a:lstStyle/>
        <a:p>
          <a:endParaRPr lang="en-US"/>
        </a:p>
      </dgm:t>
    </dgm:pt>
    <dgm:pt modelId="{CCA5F0B6-F7D3-4852-B85E-6729D1AA3FA0}" type="sibTrans" cxnId="{0056F166-D2E9-4C55-9B38-528E0E6D7E26}">
      <dgm:prSet/>
      <dgm:spPr/>
      <dgm:t>
        <a:bodyPr/>
        <a:lstStyle/>
        <a:p>
          <a:endParaRPr lang="en-US"/>
        </a:p>
      </dgm:t>
    </dgm:pt>
    <dgm:pt modelId="{E9215617-8664-4993-8DE7-537C9C423E0E}">
      <dgm:prSet/>
      <dgm:spPr/>
      <dgm:t>
        <a:bodyPr/>
        <a:lstStyle/>
        <a:p>
          <a:r>
            <a:rPr lang="en-US"/>
            <a:t>Fund Development for Shared Merger Cost </a:t>
          </a:r>
        </a:p>
      </dgm:t>
    </dgm:pt>
    <dgm:pt modelId="{A9B708F0-0BBA-4879-9F5B-1EA9CA55D7F6}" type="parTrans" cxnId="{8B3151E4-F54A-4C64-A9AA-58C9FBF9D708}">
      <dgm:prSet/>
      <dgm:spPr/>
      <dgm:t>
        <a:bodyPr/>
        <a:lstStyle/>
        <a:p>
          <a:endParaRPr lang="en-US"/>
        </a:p>
      </dgm:t>
    </dgm:pt>
    <dgm:pt modelId="{7736F52B-0B8B-4A92-878B-D2981152E591}" type="sibTrans" cxnId="{8B3151E4-F54A-4C64-A9AA-58C9FBF9D708}">
      <dgm:prSet/>
      <dgm:spPr/>
      <dgm:t>
        <a:bodyPr/>
        <a:lstStyle/>
        <a:p>
          <a:endParaRPr lang="en-US"/>
        </a:p>
      </dgm:t>
    </dgm:pt>
    <dgm:pt modelId="{AC9F91D8-0BAF-40A8-A799-BD29C85683EC}">
      <dgm:prSet/>
      <dgm:spPr/>
      <dgm:t>
        <a:bodyPr/>
        <a:lstStyle/>
        <a:p>
          <a:r>
            <a:rPr lang="en-US"/>
            <a:t>Draft Shared Purpose/Mission</a:t>
          </a:r>
        </a:p>
      </dgm:t>
    </dgm:pt>
    <dgm:pt modelId="{058EF33E-9328-44EE-9543-108BA0DA1460}" type="parTrans" cxnId="{C0F0CA35-2BA7-45DD-87AC-6322B0B8B1B2}">
      <dgm:prSet/>
      <dgm:spPr/>
      <dgm:t>
        <a:bodyPr/>
        <a:lstStyle/>
        <a:p>
          <a:endParaRPr lang="en-US"/>
        </a:p>
      </dgm:t>
    </dgm:pt>
    <dgm:pt modelId="{037088DF-1A26-4EE3-B549-3BD51CB19BA3}" type="sibTrans" cxnId="{C0F0CA35-2BA7-45DD-87AC-6322B0B8B1B2}">
      <dgm:prSet/>
      <dgm:spPr/>
      <dgm:t>
        <a:bodyPr/>
        <a:lstStyle/>
        <a:p>
          <a:endParaRPr lang="en-US"/>
        </a:p>
      </dgm:t>
    </dgm:pt>
    <dgm:pt modelId="{2E0722E7-59C0-44E7-90CA-CAC3A10839D3}">
      <dgm:prSet/>
      <dgm:spPr/>
      <dgm:t>
        <a:bodyPr/>
        <a:lstStyle/>
        <a:p>
          <a:r>
            <a:rPr lang="en-US"/>
            <a:t>Due Diligence</a:t>
          </a:r>
        </a:p>
      </dgm:t>
    </dgm:pt>
    <dgm:pt modelId="{7638D6BC-52C9-441F-9A0C-218401B0C928}" type="parTrans" cxnId="{5DDE1DD8-4EFF-4351-B40C-3824F09A1B42}">
      <dgm:prSet/>
      <dgm:spPr/>
      <dgm:t>
        <a:bodyPr/>
        <a:lstStyle/>
        <a:p>
          <a:endParaRPr lang="en-US"/>
        </a:p>
      </dgm:t>
    </dgm:pt>
    <dgm:pt modelId="{0E0516E8-68DB-4CA8-9089-106464EBD8F3}" type="sibTrans" cxnId="{5DDE1DD8-4EFF-4351-B40C-3824F09A1B42}">
      <dgm:prSet/>
      <dgm:spPr/>
      <dgm:t>
        <a:bodyPr/>
        <a:lstStyle/>
        <a:p>
          <a:endParaRPr lang="en-US"/>
        </a:p>
      </dgm:t>
    </dgm:pt>
    <dgm:pt modelId="{AA796D58-42E0-4FB3-8BCC-12D273A48ED1}">
      <dgm:prSet/>
      <dgm:spPr/>
      <dgm:t>
        <a:bodyPr/>
        <a:lstStyle/>
        <a:p>
          <a:r>
            <a:rPr lang="en-US"/>
            <a:t>Financial Pro-Forma Comparison </a:t>
          </a:r>
        </a:p>
      </dgm:t>
    </dgm:pt>
    <dgm:pt modelId="{BF5FC7F9-AA7D-4C8C-B440-D6AFC12B1C1E}" type="parTrans" cxnId="{DEE20C5C-600C-43B2-9B0A-76C30B970E25}">
      <dgm:prSet/>
      <dgm:spPr/>
      <dgm:t>
        <a:bodyPr/>
        <a:lstStyle/>
        <a:p>
          <a:endParaRPr lang="en-US"/>
        </a:p>
      </dgm:t>
    </dgm:pt>
    <dgm:pt modelId="{661FAC5B-41FB-4059-8E34-E6FCE46B4822}" type="sibTrans" cxnId="{DEE20C5C-600C-43B2-9B0A-76C30B970E25}">
      <dgm:prSet/>
      <dgm:spPr/>
      <dgm:t>
        <a:bodyPr/>
        <a:lstStyle/>
        <a:p>
          <a:endParaRPr lang="en-US"/>
        </a:p>
      </dgm:t>
    </dgm:pt>
    <dgm:pt modelId="{D3B359BB-65CC-4B3E-91A5-909D9C966962}">
      <dgm:prSet/>
      <dgm:spPr/>
      <dgm:t>
        <a:bodyPr/>
        <a:lstStyle/>
        <a:p>
          <a:r>
            <a:rPr lang="en-US"/>
            <a:t>Form Board Nucleous to Guide Process</a:t>
          </a:r>
        </a:p>
      </dgm:t>
    </dgm:pt>
    <dgm:pt modelId="{2967415F-8972-4E8E-8E55-33950E852612}" type="parTrans" cxnId="{D38E1619-D2CA-4F94-AD7F-4FE2DE9392D4}">
      <dgm:prSet/>
      <dgm:spPr/>
      <dgm:t>
        <a:bodyPr/>
        <a:lstStyle/>
        <a:p>
          <a:endParaRPr lang="en-US"/>
        </a:p>
      </dgm:t>
    </dgm:pt>
    <dgm:pt modelId="{1EFCC6ED-B33B-4BF7-9FC0-309A5244D058}" type="sibTrans" cxnId="{D38E1619-D2CA-4F94-AD7F-4FE2DE9392D4}">
      <dgm:prSet/>
      <dgm:spPr/>
      <dgm:t>
        <a:bodyPr/>
        <a:lstStyle/>
        <a:p>
          <a:endParaRPr lang="en-US"/>
        </a:p>
      </dgm:t>
    </dgm:pt>
    <dgm:pt modelId="{CB0380CB-C6D7-4953-957A-2142E9101C40}">
      <dgm:prSet/>
      <dgm:spPr/>
      <dgm:t>
        <a:bodyPr/>
        <a:lstStyle/>
        <a:p>
          <a:r>
            <a:rPr lang="en-US"/>
            <a:t>Stakeholder Interviews</a:t>
          </a:r>
        </a:p>
      </dgm:t>
    </dgm:pt>
    <dgm:pt modelId="{50EF85FC-03B3-451E-A315-7000389B182A}" type="parTrans" cxnId="{6F139E33-E7FC-48A8-80BC-809D3FF33CBC}">
      <dgm:prSet/>
      <dgm:spPr/>
      <dgm:t>
        <a:bodyPr/>
        <a:lstStyle/>
        <a:p>
          <a:endParaRPr lang="en-US"/>
        </a:p>
      </dgm:t>
    </dgm:pt>
    <dgm:pt modelId="{955C5806-2068-4DE8-AC45-1B241369D6E7}" type="sibTrans" cxnId="{6F139E33-E7FC-48A8-80BC-809D3FF33CBC}">
      <dgm:prSet/>
      <dgm:spPr/>
      <dgm:t>
        <a:bodyPr/>
        <a:lstStyle/>
        <a:p>
          <a:endParaRPr lang="en-US"/>
        </a:p>
      </dgm:t>
    </dgm:pt>
    <dgm:pt modelId="{0AC8730A-830F-4262-ACA8-770CAB544FB4}">
      <dgm:prSet/>
      <dgm:spPr/>
      <dgm:t>
        <a:bodyPr/>
        <a:lstStyle/>
        <a:p>
          <a:r>
            <a:rPr lang="en-US"/>
            <a:t>Merger Key Message </a:t>
          </a:r>
        </a:p>
      </dgm:t>
    </dgm:pt>
    <dgm:pt modelId="{0B120A47-358D-461C-A17D-8A8C1383680F}" type="parTrans" cxnId="{7CCAE489-0974-4F07-98B5-C7F7DF5A83BD}">
      <dgm:prSet/>
      <dgm:spPr/>
      <dgm:t>
        <a:bodyPr/>
        <a:lstStyle/>
        <a:p>
          <a:endParaRPr lang="en-US"/>
        </a:p>
      </dgm:t>
    </dgm:pt>
    <dgm:pt modelId="{126E5480-1EAB-4E33-9D1B-DEC57B99B45C}" type="sibTrans" cxnId="{7CCAE489-0974-4F07-98B5-C7F7DF5A83BD}">
      <dgm:prSet/>
      <dgm:spPr/>
      <dgm:t>
        <a:bodyPr/>
        <a:lstStyle/>
        <a:p>
          <a:endParaRPr lang="en-US"/>
        </a:p>
      </dgm:t>
    </dgm:pt>
    <dgm:pt modelId="{FDECD9CE-E5D4-43C8-BFDA-D4294310BBD2}">
      <dgm:prSet/>
      <dgm:spPr/>
      <dgm:t>
        <a:bodyPr/>
        <a:lstStyle/>
        <a:p>
          <a:r>
            <a:rPr lang="en-US"/>
            <a:t>Legal Plan of Merger </a:t>
          </a:r>
        </a:p>
      </dgm:t>
    </dgm:pt>
    <dgm:pt modelId="{42EFB247-920C-4210-8173-4F5E5712C209}" type="parTrans" cxnId="{F10FBCAE-F937-4512-B809-B7639EFBBDEC}">
      <dgm:prSet/>
      <dgm:spPr/>
      <dgm:t>
        <a:bodyPr/>
        <a:lstStyle/>
        <a:p>
          <a:endParaRPr lang="en-US"/>
        </a:p>
      </dgm:t>
    </dgm:pt>
    <dgm:pt modelId="{EFEA6C1F-8808-4F7B-818F-F04D3061A2E0}" type="sibTrans" cxnId="{F10FBCAE-F937-4512-B809-B7639EFBBDEC}">
      <dgm:prSet/>
      <dgm:spPr/>
      <dgm:t>
        <a:bodyPr/>
        <a:lstStyle/>
        <a:p>
          <a:endParaRPr lang="en-US"/>
        </a:p>
      </dgm:t>
    </dgm:pt>
    <dgm:pt modelId="{D2E829FC-2B76-5F40-BD0E-7BD64BAD7ADA}">
      <dgm:prSet/>
      <dgm:spPr/>
      <dgm:t>
        <a:bodyPr/>
        <a:lstStyle/>
        <a:p>
          <a:r>
            <a:rPr lang="en-US"/>
            <a:t>Launch with New Messaging and  Aligned Programs</a:t>
          </a:r>
        </a:p>
      </dgm:t>
    </dgm:pt>
    <dgm:pt modelId="{776D1DD5-FBB3-B649-B380-F85DC22DD981}" type="parTrans" cxnId="{D6DEE088-1CAF-BE4F-B83F-173BDC893B16}">
      <dgm:prSet/>
      <dgm:spPr/>
      <dgm:t>
        <a:bodyPr/>
        <a:lstStyle/>
        <a:p>
          <a:endParaRPr lang="en-US"/>
        </a:p>
      </dgm:t>
    </dgm:pt>
    <dgm:pt modelId="{BD4D21B0-D566-314A-8DB0-9CF2C3D269C2}" type="sibTrans" cxnId="{D6DEE088-1CAF-BE4F-B83F-173BDC893B16}">
      <dgm:prSet/>
      <dgm:spPr/>
      <dgm:t>
        <a:bodyPr/>
        <a:lstStyle/>
        <a:p>
          <a:endParaRPr lang="en-US"/>
        </a:p>
      </dgm:t>
    </dgm:pt>
    <dgm:pt modelId="{C5B487C7-A52C-BF47-A86D-CACC093B4FB5}" type="pres">
      <dgm:prSet presAssocID="{2917DAA1-F43A-44F1-BE16-A40BEB43AB14}" presName="Name0" presStyleCnt="0">
        <dgm:presLayoutVars>
          <dgm:dir/>
          <dgm:resizeHandles val="exact"/>
        </dgm:presLayoutVars>
      </dgm:prSet>
      <dgm:spPr/>
    </dgm:pt>
    <dgm:pt modelId="{A7E98E19-011D-414C-9AB0-7BE15BE55B03}" type="pres">
      <dgm:prSet presAssocID="{4CFF5D6D-783B-44BB-B3FA-84E478DA6F2B}" presName="node" presStyleLbl="node1" presStyleIdx="0" presStyleCnt="10">
        <dgm:presLayoutVars>
          <dgm:bulletEnabled val="1"/>
        </dgm:presLayoutVars>
      </dgm:prSet>
      <dgm:spPr/>
    </dgm:pt>
    <dgm:pt modelId="{A02BF58B-0847-8E4E-8B28-559CD94F2F07}" type="pres">
      <dgm:prSet presAssocID="{CCA5F0B6-F7D3-4852-B85E-6729D1AA3FA0}" presName="sibTrans" presStyleLbl="sibTrans1D1" presStyleIdx="0" presStyleCnt="9"/>
      <dgm:spPr/>
    </dgm:pt>
    <dgm:pt modelId="{9CA137D4-1E73-2943-8118-3E67DF152B7F}" type="pres">
      <dgm:prSet presAssocID="{CCA5F0B6-F7D3-4852-B85E-6729D1AA3FA0}" presName="connectorText" presStyleLbl="sibTrans1D1" presStyleIdx="0" presStyleCnt="9"/>
      <dgm:spPr/>
    </dgm:pt>
    <dgm:pt modelId="{BC064260-DD17-4841-A0DD-7EFDF080CD6C}" type="pres">
      <dgm:prSet presAssocID="{E9215617-8664-4993-8DE7-537C9C423E0E}" presName="node" presStyleLbl="node1" presStyleIdx="1" presStyleCnt="10">
        <dgm:presLayoutVars>
          <dgm:bulletEnabled val="1"/>
        </dgm:presLayoutVars>
      </dgm:prSet>
      <dgm:spPr/>
    </dgm:pt>
    <dgm:pt modelId="{A4F4E582-94E3-584B-A1D8-6B163DFBE136}" type="pres">
      <dgm:prSet presAssocID="{7736F52B-0B8B-4A92-878B-D2981152E591}" presName="sibTrans" presStyleLbl="sibTrans1D1" presStyleIdx="1" presStyleCnt="9"/>
      <dgm:spPr/>
    </dgm:pt>
    <dgm:pt modelId="{70D3E043-0CF2-3D4F-8440-803504B28209}" type="pres">
      <dgm:prSet presAssocID="{7736F52B-0B8B-4A92-878B-D2981152E591}" presName="connectorText" presStyleLbl="sibTrans1D1" presStyleIdx="1" presStyleCnt="9"/>
      <dgm:spPr/>
    </dgm:pt>
    <dgm:pt modelId="{557E3397-10BC-654B-97D3-34C5FDD122C0}" type="pres">
      <dgm:prSet presAssocID="{AC9F91D8-0BAF-40A8-A799-BD29C85683EC}" presName="node" presStyleLbl="node1" presStyleIdx="2" presStyleCnt="10">
        <dgm:presLayoutVars>
          <dgm:bulletEnabled val="1"/>
        </dgm:presLayoutVars>
      </dgm:prSet>
      <dgm:spPr/>
    </dgm:pt>
    <dgm:pt modelId="{5E0AD04B-4224-1144-8263-79201FF4C1AB}" type="pres">
      <dgm:prSet presAssocID="{037088DF-1A26-4EE3-B549-3BD51CB19BA3}" presName="sibTrans" presStyleLbl="sibTrans1D1" presStyleIdx="2" presStyleCnt="9"/>
      <dgm:spPr/>
    </dgm:pt>
    <dgm:pt modelId="{27D3A488-2ED3-F543-9763-8AA0061E8F05}" type="pres">
      <dgm:prSet presAssocID="{037088DF-1A26-4EE3-B549-3BD51CB19BA3}" presName="connectorText" presStyleLbl="sibTrans1D1" presStyleIdx="2" presStyleCnt="9"/>
      <dgm:spPr/>
    </dgm:pt>
    <dgm:pt modelId="{D1BEFACC-6540-654E-869E-97688A0A896B}" type="pres">
      <dgm:prSet presAssocID="{2E0722E7-59C0-44E7-90CA-CAC3A10839D3}" presName="node" presStyleLbl="node1" presStyleIdx="3" presStyleCnt="10">
        <dgm:presLayoutVars>
          <dgm:bulletEnabled val="1"/>
        </dgm:presLayoutVars>
      </dgm:prSet>
      <dgm:spPr/>
    </dgm:pt>
    <dgm:pt modelId="{36498E40-9E4D-1047-B6E0-CDF38262C598}" type="pres">
      <dgm:prSet presAssocID="{0E0516E8-68DB-4CA8-9089-106464EBD8F3}" presName="sibTrans" presStyleLbl="sibTrans1D1" presStyleIdx="3" presStyleCnt="9"/>
      <dgm:spPr/>
    </dgm:pt>
    <dgm:pt modelId="{F45532C2-D2E6-4C43-8CA5-E5D938241DD6}" type="pres">
      <dgm:prSet presAssocID="{0E0516E8-68DB-4CA8-9089-106464EBD8F3}" presName="connectorText" presStyleLbl="sibTrans1D1" presStyleIdx="3" presStyleCnt="9"/>
      <dgm:spPr/>
    </dgm:pt>
    <dgm:pt modelId="{C6286B32-39E9-CF47-ACC7-32F5704198D1}" type="pres">
      <dgm:prSet presAssocID="{AA796D58-42E0-4FB3-8BCC-12D273A48ED1}" presName="node" presStyleLbl="node1" presStyleIdx="4" presStyleCnt="10">
        <dgm:presLayoutVars>
          <dgm:bulletEnabled val="1"/>
        </dgm:presLayoutVars>
      </dgm:prSet>
      <dgm:spPr/>
    </dgm:pt>
    <dgm:pt modelId="{CDD528E2-0612-2645-9E26-591C3E9B30B9}" type="pres">
      <dgm:prSet presAssocID="{661FAC5B-41FB-4059-8E34-E6FCE46B4822}" presName="sibTrans" presStyleLbl="sibTrans1D1" presStyleIdx="4" presStyleCnt="9"/>
      <dgm:spPr/>
    </dgm:pt>
    <dgm:pt modelId="{89F5DF1C-0774-E847-A5CE-ECDCE82FBB6F}" type="pres">
      <dgm:prSet presAssocID="{661FAC5B-41FB-4059-8E34-E6FCE46B4822}" presName="connectorText" presStyleLbl="sibTrans1D1" presStyleIdx="4" presStyleCnt="9"/>
      <dgm:spPr/>
    </dgm:pt>
    <dgm:pt modelId="{DC44BC15-E26A-7744-917C-9665728D9372}" type="pres">
      <dgm:prSet presAssocID="{D3B359BB-65CC-4B3E-91A5-909D9C966962}" presName="node" presStyleLbl="node1" presStyleIdx="5" presStyleCnt="10">
        <dgm:presLayoutVars>
          <dgm:bulletEnabled val="1"/>
        </dgm:presLayoutVars>
      </dgm:prSet>
      <dgm:spPr/>
    </dgm:pt>
    <dgm:pt modelId="{D899BBF5-BBF3-CB4B-AC36-DF4ACFAB7CA0}" type="pres">
      <dgm:prSet presAssocID="{1EFCC6ED-B33B-4BF7-9FC0-309A5244D058}" presName="sibTrans" presStyleLbl="sibTrans1D1" presStyleIdx="5" presStyleCnt="9"/>
      <dgm:spPr/>
    </dgm:pt>
    <dgm:pt modelId="{F39F530B-DA9C-814C-9958-2B14675F24BC}" type="pres">
      <dgm:prSet presAssocID="{1EFCC6ED-B33B-4BF7-9FC0-309A5244D058}" presName="connectorText" presStyleLbl="sibTrans1D1" presStyleIdx="5" presStyleCnt="9"/>
      <dgm:spPr/>
    </dgm:pt>
    <dgm:pt modelId="{330F9C7A-D46A-1C4B-9FFC-71013A542D94}" type="pres">
      <dgm:prSet presAssocID="{CB0380CB-C6D7-4953-957A-2142E9101C40}" presName="node" presStyleLbl="node1" presStyleIdx="6" presStyleCnt="10">
        <dgm:presLayoutVars>
          <dgm:bulletEnabled val="1"/>
        </dgm:presLayoutVars>
      </dgm:prSet>
      <dgm:spPr/>
    </dgm:pt>
    <dgm:pt modelId="{9FDD45DA-46EF-F44A-A7C2-BA0A02E349CB}" type="pres">
      <dgm:prSet presAssocID="{955C5806-2068-4DE8-AC45-1B241369D6E7}" presName="sibTrans" presStyleLbl="sibTrans1D1" presStyleIdx="6" presStyleCnt="9"/>
      <dgm:spPr/>
    </dgm:pt>
    <dgm:pt modelId="{F1A4F17B-EE8C-A842-9E53-3C99927DB37B}" type="pres">
      <dgm:prSet presAssocID="{955C5806-2068-4DE8-AC45-1B241369D6E7}" presName="connectorText" presStyleLbl="sibTrans1D1" presStyleIdx="6" presStyleCnt="9"/>
      <dgm:spPr/>
    </dgm:pt>
    <dgm:pt modelId="{4FCBCB82-1BD7-4D47-8AEB-EEAE9AAF1FDA}" type="pres">
      <dgm:prSet presAssocID="{0AC8730A-830F-4262-ACA8-770CAB544FB4}" presName="node" presStyleLbl="node1" presStyleIdx="7" presStyleCnt="10">
        <dgm:presLayoutVars>
          <dgm:bulletEnabled val="1"/>
        </dgm:presLayoutVars>
      </dgm:prSet>
      <dgm:spPr/>
    </dgm:pt>
    <dgm:pt modelId="{669A8311-7C5B-2F43-B2D3-DA052FE99382}" type="pres">
      <dgm:prSet presAssocID="{126E5480-1EAB-4E33-9D1B-DEC57B99B45C}" presName="sibTrans" presStyleLbl="sibTrans1D1" presStyleIdx="7" presStyleCnt="9"/>
      <dgm:spPr/>
    </dgm:pt>
    <dgm:pt modelId="{2C44CDD9-79B8-314B-BDBE-E9FBDC793A94}" type="pres">
      <dgm:prSet presAssocID="{126E5480-1EAB-4E33-9D1B-DEC57B99B45C}" presName="connectorText" presStyleLbl="sibTrans1D1" presStyleIdx="7" presStyleCnt="9"/>
      <dgm:spPr/>
    </dgm:pt>
    <dgm:pt modelId="{8549BA7D-4A3E-0043-94E1-4D7412C59EC3}" type="pres">
      <dgm:prSet presAssocID="{FDECD9CE-E5D4-43C8-BFDA-D4294310BBD2}" presName="node" presStyleLbl="node1" presStyleIdx="8" presStyleCnt="10">
        <dgm:presLayoutVars>
          <dgm:bulletEnabled val="1"/>
        </dgm:presLayoutVars>
      </dgm:prSet>
      <dgm:spPr/>
    </dgm:pt>
    <dgm:pt modelId="{FFE9CBFA-F382-BD4E-92B8-DB7240F51D52}" type="pres">
      <dgm:prSet presAssocID="{EFEA6C1F-8808-4F7B-818F-F04D3061A2E0}" presName="sibTrans" presStyleLbl="sibTrans1D1" presStyleIdx="8" presStyleCnt="9"/>
      <dgm:spPr/>
    </dgm:pt>
    <dgm:pt modelId="{BC967F6D-4F53-EF48-A258-BB416AF31D3D}" type="pres">
      <dgm:prSet presAssocID="{EFEA6C1F-8808-4F7B-818F-F04D3061A2E0}" presName="connectorText" presStyleLbl="sibTrans1D1" presStyleIdx="8" presStyleCnt="9"/>
      <dgm:spPr/>
    </dgm:pt>
    <dgm:pt modelId="{B05AEF88-8FCD-E542-9342-4B1EF36A593F}" type="pres">
      <dgm:prSet presAssocID="{D2E829FC-2B76-5F40-BD0E-7BD64BAD7ADA}" presName="node" presStyleLbl="node1" presStyleIdx="9" presStyleCnt="10">
        <dgm:presLayoutVars>
          <dgm:bulletEnabled val="1"/>
        </dgm:presLayoutVars>
      </dgm:prSet>
      <dgm:spPr/>
    </dgm:pt>
  </dgm:ptLst>
  <dgm:cxnLst>
    <dgm:cxn modelId="{C3F11402-4566-4842-BA50-5656EEF77299}" type="presOf" srcId="{955C5806-2068-4DE8-AC45-1B241369D6E7}" destId="{F1A4F17B-EE8C-A842-9E53-3C99927DB37B}" srcOrd="1" destOrd="0" presId="urn:microsoft.com/office/officeart/2016/7/layout/RepeatingBendingProcessNew"/>
    <dgm:cxn modelId="{77030A07-E3E7-9D45-92F2-F2E3289EC6E6}" type="presOf" srcId="{AC9F91D8-0BAF-40A8-A799-BD29C85683EC}" destId="{557E3397-10BC-654B-97D3-34C5FDD122C0}" srcOrd="0" destOrd="0" presId="urn:microsoft.com/office/officeart/2016/7/layout/RepeatingBendingProcessNew"/>
    <dgm:cxn modelId="{6DBFC70B-3696-4748-A855-7D9FA5572A67}" type="presOf" srcId="{E9215617-8664-4993-8DE7-537C9C423E0E}" destId="{BC064260-DD17-4841-A0DD-7EFDF080CD6C}" srcOrd="0" destOrd="0" presId="urn:microsoft.com/office/officeart/2016/7/layout/RepeatingBendingProcessNew"/>
    <dgm:cxn modelId="{54D0B114-2B4D-A04F-9118-295A61166257}" type="presOf" srcId="{FDECD9CE-E5D4-43C8-BFDA-D4294310BBD2}" destId="{8549BA7D-4A3E-0043-94E1-4D7412C59EC3}" srcOrd="0" destOrd="0" presId="urn:microsoft.com/office/officeart/2016/7/layout/RepeatingBendingProcessNew"/>
    <dgm:cxn modelId="{D38E1619-D2CA-4F94-AD7F-4FE2DE9392D4}" srcId="{2917DAA1-F43A-44F1-BE16-A40BEB43AB14}" destId="{D3B359BB-65CC-4B3E-91A5-909D9C966962}" srcOrd="5" destOrd="0" parTransId="{2967415F-8972-4E8E-8E55-33950E852612}" sibTransId="{1EFCC6ED-B33B-4BF7-9FC0-309A5244D058}"/>
    <dgm:cxn modelId="{38D8B720-5E35-6D4D-8836-3547EE8D01FA}" type="presOf" srcId="{EFEA6C1F-8808-4F7B-818F-F04D3061A2E0}" destId="{BC967F6D-4F53-EF48-A258-BB416AF31D3D}" srcOrd="1" destOrd="0" presId="urn:microsoft.com/office/officeart/2016/7/layout/RepeatingBendingProcessNew"/>
    <dgm:cxn modelId="{2A583A2A-A7C3-3A42-8312-67DA41C2702F}" type="presOf" srcId="{AA796D58-42E0-4FB3-8BCC-12D273A48ED1}" destId="{C6286B32-39E9-CF47-ACC7-32F5704198D1}" srcOrd="0" destOrd="0" presId="urn:microsoft.com/office/officeart/2016/7/layout/RepeatingBendingProcessNew"/>
    <dgm:cxn modelId="{5A988330-38F9-A347-B225-24BF16A974CB}" type="presOf" srcId="{661FAC5B-41FB-4059-8E34-E6FCE46B4822}" destId="{89F5DF1C-0774-E847-A5CE-ECDCE82FBB6F}" srcOrd="1" destOrd="0" presId="urn:microsoft.com/office/officeart/2016/7/layout/RepeatingBendingProcessNew"/>
    <dgm:cxn modelId="{6F139E33-E7FC-48A8-80BC-809D3FF33CBC}" srcId="{2917DAA1-F43A-44F1-BE16-A40BEB43AB14}" destId="{CB0380CB-C6D7-4953-957A-2142E9101C40}" srcOrd="6" destOrd="0" parTransId="{50EF85FC-03B3-451E-A315-7000389B182A}" sibTransId="{955C5806-2068-4DE8-AC45-1B241369D6E7}"/>
    <dgm:cxn modelId="{C0F0CA35-2BA7-45DD-87AC-6322B0B8B1B2}" srcId="{2917DAA1-F43A-44F1-BE16-A40BEB43AB14}" destId="{AC9F91D8-0BAF-40A8-A799-BD29C85683EC}" srcOrd="2" destOrd="0" parTransId="{058EF33E-9328-44EE-9543-108BA0DA1460}" sibTransId="{037088DF-1A26-4EE3-B549-3BD51CB19BA3}"/>
    <dgm:cxn modelId="{A4EB0F3E-08DC-FD42-8D07-68F7B659651A}" type="presOf" srcId="{037088DF-1A26-4EE3-B549-3BD51CB19BA3}" destId="{5E0AD04B-4224-1144-8263-79201FF4C1AB}" srcOrd="0" destOrd="0" presId="urn:microsoft.com/office/officeart/2016/7/layout/RepeatingBendingProcessNew"/>
    <dgm:cxn modelId="{F75B1550-B390-5644-9C04-1634BF7D20DD}" type="presOf" srcId="{7736F52B-0B8B-4A92-878B-D2981152E591}" destId="{70D3E043-0CF2-3D4F-8440-803504B28209}" srcOrd="1" destOrd="0" presId="urn:microsoft.com/office/officeart/2016/7/layout/RepeatingBendingProcessNew"/>
    <dgm:cxn modelId="{8D8C8052-EDE2-D343-BB7C-6740B2139A41}" type="presOf" srcId="{D3B359BB-65CC-4B3E-91A5-909D9C966962}" destId="{DC44BC15-E26A-7744-917C-9665728D9372}" srcOrd="0" destOrd="0" presId="urn:microsoft.com/office/officeart/2016/7/layout/RepeatingBendingProcessNew"/>
    <dgm:cxn modelId="{DEE20C5C-600C-43B2-9B0A-76C30B970E25}" srcId="{2917DAA1-F43A-44F1-BE16-A40BEB43AB14}" destId="{AA796D58-42E0-4FB3-8BCC-12D273A48ED1}" srcOrd="4" destOrd="0" parTransId="{BF5FC7F9-AA7D-4C8C-B440-D6AFC12B1C1E}" sibTransId="{661FAC5B-41FB-4059-8E34-E6FCE46B4822}"/>
    <dgm:cxn modelId="{EE29735D-CE6C-4744-ABE7-210C1FF19782}" type="presOf" srcId="{1EFCC6ED-B33B-4BF7-9FC0-309A5244D058}" destId="{F39F530B-DA9C-814C-9958-2B14675F24BC}" srcOrd="1" destOrd="0" presId="urn:microsoft.com/office/officeart/2016/7/layout/RepeatingBendingProcessNew"/>
    <dgm:cxn modelId="{102B855F-0F55-D749-ACE0-4CBC70ED4020}" type="presOf" srcId="{CCA5F0B6-F7D3-4852-B85E-6729D1AA3FA0}" destId="{9CA137D4-1E73-2943-8118-3E67DF152B7F}" srcOrd="1" destOrd="0" presId="urn:microsoft.com/office/officeart/2016/7/layout/RepeatingBendingProcessNew"/>
    <dgm:cxn modelId="{880D6762-206A-6840-A1D8-6A5C1B1AB541}" type="presOf" srcId="{126E5480-1EAB-4E33-9D1B-DEC57B99B45C}" destId="{2C44CDD9-79B8-314B-BDBE-E9FBDC793A94}" srcOrd="1" destOrd="0" presId="urn:microsoft.com/office/officeart/2016/7/layout/RepeatingBendingProcessNew"/>
    <dgm:cxn modelId="{0056F166-D2E9-4C55-9B38-528E0E6D7E26}" srcId="{2917DAA1-F43A-44F1-BE16-A40BEB43AB14}" destId="{4CFF5D6D-783B-44BB-B3FA-84E478DA6F2B}" srcOrd="0" destOrd="0" parTransId="{729448BB-9FEF-42F1-9B3C-503EB61C0548}" sibTransId="{CCA5F0B6-F7D3-4852-B85E-6729D1AA3FA0}"/>
    <dgm:cxn modelId="{713EC569-41A4-2948-ACB6-B60D14ADBB5F}" type="presOf" srcId="{CCA5F0B6-F7D3-4852-B85E-6729D1AA3FA0}" destId="{A02BF58B-0847-8E4E-8B28-559CD94F2F07}" srcOrd="0" destOrd="0" presId="urn:microsoft.com/office/officeart/2016/7/layout/RepeatingBendingProcessNew"/>
    <dgm:cxn modelId="{5A97DC74-7F4E-174A-B2BE-F2C68207D4AC}" type="presOf" srcId="{2E0722E7-59C0-44E7-90CA-CAC3A10839D3}" destId="{D1BEFACC-6540-654E-869E-97688A0A896B}" srcOrd="0" destOrd="0" presId="urn:microsoft.com/office/officeart/2016/7/layout/RepeatingBendingProcessNew"/>
    <dgm:cxn modelId="{832D7E75-8778-CC47-8AC8-42397358B9D3}" type="presOf" srcId="{0E0516E8-68DB-4CA8-9089-106464EBD8F3}" destId="{36498E40-9E4D-1047-B6E0-CDF38262C598}" srcOrd="0" destOrd="0" presId="urn:microsoft.com/office/officeart/2016/7/layout/RepeatingBendingProcessNew"/>
    <dgm:cxn modelId="{CECA397D-C16C-784D-B743-705B18AFDDDC}" type="presOf" srcId="{CB0380CB-C6D7-4953-957A-2142E9101C40}" destId="{330F9C7A-D46A-1C4B-9FFC-71013A542D94}" srcOrd="0" destOrd="0" presId="urn:microsoft.com/office/officeart/2016/7/layout/RepeatingBendingProcessNew"/>
    <dgm:cxn modelId="{52B0777E-5204-FF4F-AC42-F10070628938}" type="presOf" srcId="{7736F52B-0B8B-4A92-878B-D2981152E591}" destId="{A4F4E582-94E3-584B-A1D8-6B163DFBE136}" srcOrd="0" destOrd="0" presId="urn:microsoft.com/office/officeart/2016/7/layout/RepeatingBendingProcessNew"/>
    <dgm:cxn modelId="{8B641688-9320-634A-AEB9-BADAFA9034A7}" type="presOf" srcId="{0E0516E8-68DB-4CA8-9089-106464EBD8F3}" destId="{F45532C2-D2E6-4C43-8CA5-E5D938241DD6}" srcOrd="1" destOrd="0" presId="urn:microsoft.com/office/officeart/2016/7/layout/RepeatingBendingProcessNew"/>
    <dgm:cxn modelId="{D6DEE088-1CAF-BE4F-B83F-173BDC893B16}" srcId="{2917DAA1-F43A-44F1-BE16-A40BEB43AB14}" destId="{D2E829FC-2B76-5F40-BD0E-7BD64BAD7ADA}" srcOrd="9" destOrd="0" parTransId="{776D1DD5-FBB3-B649-B380-F85DC22DD981}" sibTransId="{BD4D21B0-D566-314A-8DB0-9CF2C3D269C2}"/>
    <dgm:cxn modelId="{7CCAE489-0974-4F07-98B5-C7F7DF5A83BD}" srcId="{2917DAA1-F43A-44F1-BE16-A40BEB43AB14}" destId="{0AC8730A-830F-4262-ACA8-770CAB544FB4}" srcOrd="7" destOrd="0" parTransId="{0B120A47-358D-461C-A17D-8A8C1383680F}" sibTransId="{126E5480-1EAB-4E33-9D1B-DEC57B99B45C}"/>
    <dgm:cxn modelId="{F10FBCAE-F937-4512-B809-B7639EFBBDEC}" srcId="{2917DAA1-F43A-44F1-BE16-A40BEB43AB14}" destId="{FDECD9CE-E5D4-43C8-BFDA-D4294310BBD2}" srcOrd="8" destOrd="0" parTransId="{42EFB247-920C-4210-8173-4F5E5712C209}" sibTransId="{EFEA6C1F-8808-4F7B-818F-F04D3061A2E0}"/>
    <dgm:cxn modelId="{172532B1-945C-884D-BF12-4ABDA2538865}" type="presOf" srcId="{2917DAA1-F43A-44F1-BE16-A40BEB43AB14}" destId="{C5B487C7-A52C-BF47-A86D-CACC093B4FB5}" srcOrd="0" destOrd="0" presId="urn:microsoft.com/office/officeart/2016/7/layout/RepeatingBendingProcessNew"/>
    <dgm:cxn modelId="{4BD42FD3-D1A0-3443-992A-36A6AE2DD1CB}" type="presOf" srcId="{661FAC5B-41FB-4059-8E34-E6FCE46B4822}" destId="{CDD528E2-0612-2645-9E26-591C3E9B30B9}" srcOrd="0" destOrd="0" presId="urn:microsoft.com/office/officeart/2016/7/layout/RepeatingBendingProcessNew"/>
    <dgm:cxn modelId="{5DDE1DD8-4EFF-4351-B40C-3824F09A1B42}" srcId="{2917DAA1-F43A-44F1-BE16-A40BEB43AB14}" destId="{2E0722E7-59C0-44E7-90CA-CAC3A10839D3}" srcOrd="3" destOrd="0" parTransId="{7638D6BC-52C9-441F-9A0C-218401B0C928}" sibTransId="{0E0516E8-68DB-4CA8-9089-106464EBD8F3}"/>
    <dgm:cxn modelId="{FDD891DB-3622-0541-BA21-190C66980FEC}" type="presOf" srcId="{955C5806-2068-4DE8-AC45-1B241369D6E7}" destId="{9FDD45DA-46EF-F44A-A7C2-BA0A02E349CB}" srcOrd="0" destOrd="0" presId="urn:microsoft.com/office/officeart/2016/7/layout/RepeatingBendingProcessNew"/>
    <dgm:cxn modelId="{8B3151E4-F54A-4C64-A9AA-58C9FBF9D708}" srcId="{2917DAA1-F43A-44F1-BE16-A40BEB43AB14}" destId="{E9215617-8664-4993-8DE7-537C9C423E0E}" srcOrd="1" destOrd="0" parTransId="{A9B708F0-0BBA-4879-9F5B-1EA9CA55D7F6}" sibTransId="{7736F52B-0B8B-4A92-878B-D2981152E591}"/>
    <dgm:cxn modelId="{EAD9BCE8-7457-9941-821D-32C3A4C806B3}" type="presOf" srcId="{0AC8730A-830F-4262-ACA8-770CAB544FB4}" destId="{4FCBCB82-1BD7-4D47-8AEB-EEAE9AAF1FDA}" srcOrd="0" destOrd="0" presId="urn:microsoft.com/office/officeart/2016/7/layout/RepeatingBendingProcessNew"/>
    <dgm:cxn modelId="{847453EA-E1D0-6B40-9394-00463F2D1ED3}" type="presOf" srcId="{126E5480-1EAB-4E33-9D1B-DEC57B99B45C}" destId="{669A8311-7C5B-2F43-B2D3-DA052FE99382}" srcOrd="0" destOrd="0" presId="urn:microsoft.com/office/officeart/2016/7/layout/RepeatingBendingProcessNew"/>
    <dgm:cxn modelId="{588F10ED-FF36-A646-A044-57846D0EAA23}" type="presOf" srcId="{EFEA6C1F-8808-4F7B-818F-F04D3061A2E0}" destId="{FFE9CBFA-F382-BD4E-92B8-DB7240F51D52}" srcOrd="0" destOrd="0" presId="urn:microsoft.com/office/officeart/2016/7/layout/RepeatingBendingProcessNew"/>
    <dgm:cxn modelId="{FBA93EF0-F20F-AD46-9233-F4EA867BA407}" type="presOf" srcId="{D2E829FC-2B76-5F40-BD0E-7BD64BAD7ADA}" destId="{B05AEF88-8FCD-E542-9342-4B1EF36A593F}" srcOrd="0" destOrd="0" presId="urn:microsoft.com/office/officeart/2016/7/layout/RepeatingBendingProcessNew"/>
    <dgm:cxn modelId="{23FC60F4-684B-5F43-9C28-A4434AB1347C}" type="presOf" srcId="{037088DF-1A26-4EE3-B549-3BD51CB19BA3}" destId="{27D3A488-2ED3-F543-9763-8AA0061E8F05}" srcOrd="1" destOrd="0" presId="urn:microsoft.com/office/officeart/2016/7/layout/RepeatingBendingProcessNew"/>
    <dgm:cxn modelId="{BA2AC5F5-3A39-374A-9096-DD75A2B20DBA}" type="presOf" srcId="{1EFCC6ED-B33B-4BF7-9FC0-309A5244D058}" destId="{D899BBF5-BBF3-CB4B-AC36-DF4ACFAB7CA0}" srcOrd="0" destOrd="0" presId="urn:microsoft.com/office/officeart/2016/7/layout/RepeatingBendingProcessNew"/>
    <dgm:cxn modelId="{F6A8CDFE-57B3-BA41-9C88-037BB61E3E01}" type="presOf" srcId="{4CFF5D6D-783B-44BB-B3FA-84E478DA6F2B}" destId="{A7E98E19-011D-414C-9AB0-7BE15BE55B03}" srcOrd="0" destOrd="0" presId="urn:microsoft.com/office/officeart/2016/7/layout/RepeatingBendingProcessNew"/>
    <dgm:cxn modelId="{7892826C-65C2-5B4E-A29C-9A7B4DFD3BBC}" type="presParOf" srcId="{C5B487C7-A52C-BF47-A86D-CACC093B4FB5}" destId="{A7E98E19-011D-414C-9AB0-7BE15BE55B03}" srcOrd="0" destOrd="0" presId="urn:microsoft.com/office/officeart/2016/7/layout/RepeatingBendingProcessNew"/>
    <dgm:cxn modelId="{2518B023-8164-0842-92ED-D67F12A49D7E}" type="presParOf" srcId="{C5B487C7-A52C-BF47-A86D-CACC093B4FB5}" destId="{A02BF58B-0847-8E4E-8B28-559CD94F2F07}" srcOrd="1" destOrd="0" presId="urn:microsoft.com/office/officeart/2016/7/layout/RepeatingBendingProcessNew"/>
    <dgm:cxn modelId="{E8180276-B03B-9944-B3BF-9FB59AC6E060}" type="presParOf" srcId="{A02BF58B-0847-8E4E-8B28-559CD94F2F07}" destId="{9CA137D4-1E73-2943-8118-3E67DF152B7F}" srcOrd="0" destOrd="0" presId="urn:microsoft.com/office/officeart/2016/7/layout/RepeatingBendingProcessNew"/>
    <dgm:cxn modelId="{BC86203B-6840-4645-972F-06AB79F5618C}" type="presParOf" srcId="{C5B487C7-A52C-BF47-A86D-CACC093B4FB5}" destId="{BC064260-DD17-4841-A0DD-7EFDF080CD6C}" srcOrd="2" destOrd="0" presId="urn:microsoft.com/office/officeart/2016/7/layout/RepeatingBendingProcessNew"/>
    <dgm:cxn modelId="{F85C5A09-2596-1E49-8A26-BAB4B84A7442}" type="presParOf" srcId="{C5B487C7-A52C-BF47-A86D-CACC093B4FB5}" destId="{A4F4E582-94E3-584B-A1D8-6B163DFBE136}" srcOrd="3" destOrd="0" presId="urn:microsoft.com/office/officeart/2016/7/layout/RepeatingBendingProcessNew"/>
    <dgm:cxn modelId="{04A7F3C1-9520-1045-8404-429A8DA91C6A}" type="presParOf" srcId="{A4F4E582-94E3-584B-A1D8-6B163DFBE136}" destId="{70D3E043-0CF2-3D4F-8440-803504B28209}" srcOrd="0" destOrd="0" presId="urn:microsoft.com/office/officeart/2016/7/layout/RepeatingBendingProcessNew"/>
    <dgm:cxn modelId="{E9577BB2-1FAC-FD48-BEB3-8A5F2E7D6C6E}" type="presParOf" srcId="{C5B487C7-A52C-BF47-A86D-CACC093B4FB5}" destId="{557E3397-10BC-654B-97D3-34C5FDD122C0}" srcOrd="4" destOrd="0" presId="urn:microsoft.com/office/officeart/2016/7/layout/RepeatingBendingProcessNew"/>
    <dgm:cxn modelId="{A5158EDB-F443-184D-A4D8-2AC5D1459463}" type="presParOf" srcId="{C5B487C7-A52C-BF47-A86D-CACC093B4FB5}" destId="{5E0AD04B-4224-1144-8263-79201FF4C1AB}" srcOrd="5" destOrd="0" presId="urn:microsoft.com/office/officeart/2016/7/layout/RepeatingBendingProcessNew"/>
    <dgm:cxn modelId="{A411BEA5-2F60-F14C-A4A4-C05EEBCB09A1}" type="presParOf" srcId="{5E0AD04B-4224-1144-8263-79201FF4C1AB}" destId="{27D3A488-2ED3-F543-9763-8AA0061E8F05}" srcOrd="0" destOrd="0" presId="urn:microsoft.com/office/officeart/2016/7/layout/RepeatingBendingProcessNew"/>
    <dgm:cxn modelId="{6E09F24C-27CD-6A42-9571-3B735276A354}" type="presParOf" srcId="{C5B487C7-A52C-BF47-A86D-CACC093B4FB5}" destId="{D1BEFACC-6540-654E-869E-97688A0A896B}" srcOrd="6" destOrd="0" presId="urn:microsoft.com/office/officeart/2016/7/layout/RepeatingBendingProcessNew"/>
    <dgm:cxn modelId="{F7AAF1C0-E100-9847-A8C5-9BF52275BE65}" type="presParOf" srcId="{C5B487C7-A52C-BF47-A86D-CACC093B4FB5}" destId="{36498E40-9E4D-1047-B6E0-CDF38262C598}" srcOrd="7" destOrd="0" presId="urn:microsoft.com/office/officeart/2016/7/layout/RepeatingBendingProcessNew"/>
    <dgm:cxn modelId="{41E8F61A-C647-2442-BCEB-B0FC838DF7D1}" type="presParOf" srcId="{36498E40-9E4D-1047-B6E0-CDF38262C598}" destId="{F45532C2-D2E6-4C43-8CA5-E5D938241DD6}" srcOrd="0" destOrd="0" presId="urn:microsoft.com/office/officeart/2016/7/layout/RepeatingBendingProcessNew"/>
    <dgm:cxn modelId="{AC72671B-4444-3843-B668-E9E4DC3BAD80}" type="presParOf" srcId="{C5B487C7-A52C-BF47-A86D-CACC093B4FB5}" destId="{C6286B32-39E9-CF47-ACC7-32F5704198D1}" srcOrd="8" destOrd="0" presId="urn:microsoft.com/office/officeart/2016/7/layout/RepeatingBendingProcessNew"/>
    <dgm:cxn modelId="{A25D0A9F-9A9B-494B-8964-3375D4E8593B}" type="presParOf" srcId="{C5B487C7-A52C-BF47-A86D-CACC093B4FB5}" destId="{CDD528E2-0612-2645-9E26-591C3E9B30B9}" srcOrd="9" destOrd="0" presId="urn:microsoft.com/office/officeart/2016/7/layout/RepeatingBendingProcessNew"/>
    <dgm:cxn modelId="{80762F02-199D-1748-BFB2-B92DFE57CBC5}" type="presParOf" srcId="{CDD528E2-0612-2645-9E26-591C3E9B30B9}" destId="{89F5DF1C-0774-E847-A5CE-ECDCE82FBB6F}" srcOrd="0" destOrd="0" presId="urn:microsoft.com/office/officeart/2016/7/layout/RepeatingBendingProcessNew"/>
    <dgm:cxn modelId="{CAFB8CFE-841A-904D-ADB7-B90D87C4CC3E}" type="presParOf" srcId="{C5B487C7-A52C-BF47-A86D-CACC093B4FB5}" destId="{DC44BC15-E26A-7744-917C-9665728D9372}" srcOrd="10" destOrd="0" presId="urn:microsoft.com/office/officeart/2016/7/layout/RepeatingBendingProcessNew"/>
    <dgm:cxn modelId="{75076E08-4EF6-9442-B35C-D034FC40173B}" type="presParOf" srcId="{C5B487C7-A52C-BF47-A86D-CACC093B4FB5}" destId="{D899BBF5-BBF3-CB4B-AC36-DF4ACFAB7CA0}" srcOrd="11" destOrd="0" presId="urn:microsoft.com/office/officeart/2016/7/layout/RepeatingBendingProcessNew"/>
    <dgm:cxn modelId="{4C32B495-7211-1E41-9C8F-7DF629AC0FE8}" type="presParOf" srcId="{D899BBF5-BBF3-CB4B-AC36-DF4ACFAB7CA0}" destId="{F39F530B-DA9C-814C-9958-2B14675F24BC}" srcOrd="0" destOrd="0" presId="urn:microsoft.com/office/officeart/2016/7/layout/RepeatingBendingProcessNew"/>
    <dgm:cxn modelId="{36D29646-40B5-7447-A8E1-4EF02010E34A}" type="presParOf" srcId="{C5B487C7-A52C-BF47-A86D-CACC093B4FB5}" destId="{330F9C7A-D46A-1C4B-9FFC-71013A542D94}" srcOrd="12" destOrd="0" presId="urn:microsoft.com/office/officeart/2016/7/layout/RepeatingBendingProcessNew"/>
    <dgm:cxn modelId="{13A13856-F731-D148-8359-99594DE6158D}" type="presParOf" srcId="{C5B487C7-A52C-BF47-A86D-CACC093B4FB5}" destId="{9FDD45DA-46EF-F44A-A7C2-BA0A02E349CB}" srcOrd="13" destOrd="0" presId="urn:microsoft.com/office/officeart/2016/7/layout/RepeatingBendingProcessNew"/>
    <dgm:cxn modelId="{67E6A8B6-2EDF-C546-8665-CD4E205C6DF7}" type="presParOf" srcId="{9FDD45DA-46EF-F44A-A7C2-BA0A02E349CB}" destId="{F1A4F17B-EE8C-A842-9E53-3C99927DB37B}" srcOrd="0" destOrd="0" presId="urn:microsoft.com/office/officeart/2016/7/layout/RepeatingBendingProcessNew"/>
    <dgm:cxn modelId="{7E23C35F-1C44-7B46-B46C-1AFD60B7EF2B}" type="presParOf" srcId="{C5B487C7-A52C-BF47-A86D-CACC093B4FB5}" destId="{4FCBCB82-1BD7-4D47-8AEB-EEAE9AAF1FDA}" srcOrd="14" destOrd="0" presId="urn:microsoft.com/office/officeart/2016/7/layout/RepeatingBendingProcessNew"/>
    <dgm:cxn modelId="{CB682467-66EC-9144-89FF-DABBCDC6F556}" type="presParOf" srcId="{C5B487C7-A52C-BF47-A86D-CACC093B4FB5}" destId="{669A8311-7C5B-2F43-B2D3-DA052FE99382}" srcOrd="15" destOrd="0" presId="urn:microsoft.com/office/officeart/2016/7/layout/RepeatingBendingProcessNew"/>
    <dgm:cxn modelId="{3523E6EE-B72F-F145-ADF2-0B36D6ABE79E}" type="presParOf" srcId="{669A8311-7C5B-2F43-B2D3-DA052FE99382}" destId="{2C44CDD9-79B8-314B-BDBE-E9FBDC793A94}" srcOrd="0" destOrd="0" presId="urn:microsoft.com/office/officeart/2016/7/layout/RepeatingBendingProcessNew"/>
    <dgm:cxn modelId="{15C333C6-F7F9-8147-8A06-0E49A96D3770}" type="presParOf" srcId="{C5B487C7-A52C-BF47-A86D-CACC093B4FB5}" destId="{8549BA7D-4A3E-0043-94E1-4D7412C59EC3}" srcOrd="16" destOrd="0" presId="urn:microsoft.com/office/officeart/2016/7/layout/RepeatingBendingProcessNew"/>
    <dgm:cxn modelId="{BA647140-9609-C145-A10A-83521EDF6A2A}" type="presParOf" srcId="{C5B487C7-A52C-BF47-A86D-CACC093B4FB5}" destId="{FFE9CBFA-F382-BD4E-92B8-DB7240F51D52}" srcOrd="17" destOrd="0" presId="urn:microsoft.com/office/officeart/2016/7/layout/RepeatingBendingProcessNew"/>
    <dgm:cxn modelId="{C9837FF5-3683-2844-83BA-A53BA0B9CC02}" type="presParOf" srcId="{FFE9CBFA-F382-BD4E-92B8-DB7240F51D52}" destId="{BC967F6D-4F53-EF48-A258-BB416AF31D3D}" srcOrd="0" destOrd="0" presId="urn:microsoft.com/office/officeart/2016/7/layout/RepeatingBendingProcessNew"/>
    <dgm:cxn modelId="{9D24FB99-220B-F74B-8C93-EBD3FA6F31C2}" type="presParOf" srcId="{C5B487C7-A52C-BF47-A86D-CACC093B4FB5}" destId="{B05AEF88-8FCD-E542-9342-4B1EF36A593F}" srcOrd="18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8686E24-6982-49CA-A5A9-550C40A6FDC7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E3F02650-CAEF-4AB1-B6D7-DE4AA1C91B85}">
      <dgm:prSet/>
      <dgm:spPr/>
      <dgm:t>
        <a:bodyPr/>
        <a:lstStyle/>
        <a:p>
          <a:r>
            <a:rPr lang="en-US" b="0" i="0"/>
            <a:t>Go at the pace of your Board and stakeholders wish to go</a:t>
          </a:r>
          <a:endParaRPr lang="en-US"/>
        </a:p>
      </dgm:t>
    </dgm:pt>
    <dgm:pt modelId="{0E8B3372-72C5-4DB0-9B12-DC76212C1C26}" type="parTrans" cxnId="{614B4CE5-7F5A-47F8-BABC-A30D4E905F80}">
      <dgm:prSet/>
      <dgm:spPr/>
      <dgm:t>
        <a:bodyPr/>
        <a:lstStyle/>
        <a:p>
          <a:endParaRPr lang="en-US"/>
        </a:p>
      </dgm:t>
    </dgm:pt>
    <dgm:pt modelId="{A959BF74-F4D5-41FF-946B-81E3647544E8}" type="sibTrans" cxnId="{614B4CE5-7F5A-47F8-BABC-A30D4E905F80}">
      <dgm:prSet/>
      <dgm:spPr/>
      <dgm:t>
        <a:bodyPr/>
        <a:lstStyle/>
        <a:p>
          <a:endParaRPr lang="en-US"/>
        </a:p>
      </dgm:t>
    </dgm:pt>
    <dgm:pt modelId="{832D3E3A-E37D-4857-AF30-E025A5DC0559}">
      <dgm:prSet/>
      <dgm:spPr/>
      <dgm:t>
        <a:bodyPr/>
        <a:lstStyle/>
        <a:p>
          <a:r>
            <a:rPr lang="en-US" b="0" i="0"/>
            <a:t>Ensure that the movement is rooted in opportunity and the excitement of partnership and not as a rescue boat</a:t>
          </a:r>
          <a:endParaRPr lang="en-US"/>
        </a:p>
      </dgm:t>
    </dgm:pt>
    <dgm:pt modelId="{478613DD-41B7-4B48-9D83-D8768BD27DD8}" type="parTrans" cxnId="{3B23B56D-99EF-4D13-B851-0A77CA8B2623}">
      <dgm:prSet/>
      <dgm:spPr/>
      <dgm:t>
        <a:bodyPr/>
        <a:lstStyle/>
        <a:p>
          <a:endParaRPr lang="en-US"/>
        </a:p>
      </dgm:t>
    </dgm:pt>
    <dgm:pt modelId="{95CCEBD6-8164-4382-BDC9-6589F32F3E91}" type="sibTrans" cxnId="{3B23B56D-99EF-4D13-B851-0A77CA8B2623}">
      <dgm:prSet/>
      <dgm:spPr/>
      <dgm:t>
        <a:bodyPr/>
        <a:lstStyle/>
        <a:p>
          <a:endParaRPr lang="en-US"/>
        </a:p>
      </dgm:t>
    </dgm:pt>
    <dgm:pt modelId="{F89ED2C0-075E-4538-A0D8-5F211B344B0F}">
      <dgm:prSet/>
      <dgm:spPr/>
      <dgm:t>
        <a:bodyPr/>
        <a:lstStyle/>
        <a:p>
          <a:r>
            <a:rPr lang="en-US" b="0" i="0"/>
            <a:t>Literature lists 1 to 3 months for each step but each organization is different</a:t>
          </a:r>
          <a:endParaRPr lang="en-US"/>
        </a:p>
      </dgm:t>
    </dgm:pt>
    <dgm:pt modelId="{06000C76-9FF4-439F-9F29-4C929E8FD82F}" type="parTrans" cxnId="{D230D781-B56B-4D0A-B7C8-B3E718708B8C}">
      <dgm:prSet/>
      <dgm:spPr/>
      <dgm:t>
        <a:bodyPr/>
        <a:lstStyle/>
        <a:p>
          <a:endParaRPr lang="en-US"/>
        </a:p>
      </dgm:t>
    </dgm:pt>
    <dgm:pt modelId="{1EA174FA-9F72-4153-9124-E8B17CA45312}" type="sibTrans" cxnId="{D230D781-B56B-4D0A-B7C8-B3E718708B8C}">
      <dgm:prSet/>
      <dgm:spPr/>
      <dgm:t>
        <a:bodyPr/>
        <a:lstStyle/>
        <a:p>
          <a:endParaRPr lang="en-US"/>
        </a:p>
      </dgm:t>
    </dgm:pt>
    <dgm:pt modelId="{6F01F986-C3F9-4422-9001-4D362ABCC71D}">
      <dgm:prSet/>
      <dgm:spPr/>
      <dgm:t>
        <a:bodyPr/>
        <a:lstStyle/>
        <a:p>
          <a:r>
            <a:rPr lang="en-US" b="0" i="0"/>
            <a:t>Seek a Board partner to co-lead the process and lead all merger meetings as the initial sponsor</a:t>
          </a:r>
          <a:endParaRPr lang="en-US"/>
        </a:p>
      </dgm:t>
    </dgm:pt>
    <dgm:pt modelId="{75DD5B4A-18E9-4A06-BBC0-1F54B2F46811}" type="parTrans" cxnId="{4056AD45-99D1-48C5-87EA-2BD31C495D8F}">
      <dgm:prSet/>
      <dgm:spPr/>
      <dgm:t>
        <a:bodyPr/>
        <a:lstStyle/>
        <a:p>
          <a:endParaRPr lang="en-US"/>
        </a:p>
      </dgm:t>
    </dgm:pt>
    <dgm:pt modelId="{65AAE185-C779-43F9-BAA5-118C39086467}" type="sibTrans" cxnId="{4056AD45-99D1-48C5-87EA-2BD31C495D8F}">
      <dgm:prSet/>
      <dgm:spPr/>
      <dgm:t>
        <a:bodyPr/>
        <a:lstStyle/>
        <a:p>
          <a:endParaRPr lang="en-US"/>
        </a:p>
      </dgm:t>
    </dgm:pt>
    <dgm:pt modelId="{989356C3-4163-4355-9A0E-F669CC889FD2}" type="pres">
      <dgm:prSet presAssocID="{38686E24-6982-49CA-A5A9-550C40A6FDC7}" presName="root" presStyleCnt="0">
        <dgm:presLayoutVars>
          <dgm:dir/>
          <dgm:resizeHandles val="exact"/>
        </dgm:presLayoutVars>
      </dgm:prSet>
      <dgm:spPr/>
    </dgm:pt>
    <dgm:pt modelId="{01AD5C0C-D804-4701-B6B5-6623C0B18B2E}" type="pres">
      <dgm:prSet presAssocID="{E3F02650-CAEF-4AB1-B6D7-DE4AA1C91B85}" presName="compNode" presStyleCnt="0"/>
      <dgm:spPr/>
    </dgm:pt>
    <dgm:pt modelId="{F8A0D95D-BDD0-4C53-9C76-C898744237EB}" type="pres">
      <dgm:prSet presAssocID="{E3F02650-CAEF-4AB1-B6D7-DE4AA1C91B85}" presName="bgRect" presStyleLbl="bgShp" presStyleIdx="0" presStyleCnt="4"/>
      <dgm:spPr/>
    </dgm:pt>
    <dgm:pt modelId="{B2ABEC6F-CD77-459F-A290-EE7922B6A3E3}" type="pres">
      <dgm:prSet presAssocID="{E3F02650-CAEF-4AB1-B6D7-DE4AA1C91B85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eting"/>
        </a:ext>
      </dgm:extLst>
    </dgm:pt>
    <dgm:pt modelId="{DA9644CC-1BCD-4722-8751-B0F1A42D9F7B}" type="pres">
      <dgm:prSet presAssocID="{E3F02650-CAEF-4AB1-B6D7-DE4AA1C91B85}" presName="spaceRect" presStyleCnt="0"/>
      <dgm:spPr/>
    </dgm:pt>
    <dgm:pt modelId="{0141CC0A-91A1-4EF1-B304-49123B208D2C}" type="pres">
      <dgm:prSet presAssocID="{E3F02650-CAEF-4AB1-B6D7-DE4AA1C91B85}" presName="parTx" presStyleLbl="revTx" presStyleIdx="0" presStyleCnt="4">
        <dgm:presLayoutVars>
          <dgm:chMax val="0"/>
          <dgm:chPref val="0"/>
        </dgm:presLayoutVars>
      </dgm:prSet>
      <dgm:spPr/>
    </dgm:pt>
    <dgm:pt modelId="{64B6DEB1-40AD-4942-B8DE-7D3055FE1C0A}" type="pres">
      <dgm:prSet presAssocID="{A959BF74-F4D5-41FF-946B-81E3647544E8}" presName="sibTrans" presStyleCnt="0"/>
      <dgm:spPr/>
    </dgm:pt>
    <dgm:pt modelId="{3DAC60C2-B68F-47CD-8107-8F19B87F1A5B}" type="pres">
      <dgm:prSet presAssocID="{832D3E3A-E37D-4857-AF30-E025A5DC0559}" presName="compNode" presStyleCnt="0"/>
      <dgm:spPr/>
    </dgm:pt>
    <dgm:pt modelId="{69D2801C-15B4-4B3D-B00A-C98BE52114D7}" type="pres">
      <dgm:prSet presAssocID="{832D3E3A-E37D-4857-AF30-E025A5DC0559}" presName="bgRect" presStyleLbl="bgShp" presStyleIdx="1" presStyleCnt="4"/>
      <dgm:spPr/>
    </dgm:pt>
    <dgm:pt modelId="{537645FC-2F8D-430C-AD08-28845BA4E8A1}" type="pres">
      <dgm:prSet presAssocID="{832D3E3A-E37D-4857-AF30-E025A5DC0559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ghthouse scene"/>
        </a:ext>
      </dgm:extLst>
    </dgm:pt>
    <dgm:pt modelId="{C5818BED-39B5-470C-9CDD-490788B83EEC}" type="pres">
      <dgm:prSet presAssocID="{832D3E3A-E37D-4857-AF30-E025A5DC0559}" presName="spaceRect" presStyleCnt="0"/>
      <dgm:spPr/>
    </dgm:pt>
    <dgm:pt modelId="{DE1EB39B-390B-480E-9358-A924C4ED030D}" type="pres">
      <dgm:prSet presAssocID="{832D3E3A-E37D-4857-AF30-E025A5DC0559}" presName="parTx" presStyleLbl="revTx" presStyleIdx="1" presStyleCnt="4">
        <dgm:presLayoutVars>
          <dgm:chMax val="0"/>
          <dgm:chPref val="0"/>
        </dgm:presLayoutVars>
      </dgm:prSet>
      <dgm:spPr/>
    </dgm:pt>
    <dgm:pt modelId="{37525CB7-DA26-4096-A4B6-9193557533B4}" type="pres">
      <dgm:prSet presAssocID="{95CCEBD6-8164-4382-BDC9-6589F32F3E91}" presName="sibTrans" presStyleCnt="0"/>
      <dgm:spPr/>
    </dgm:pt>
    <dgm:pt modelId="{EC89EA32-4667-4A52-BA5A-4EBE583AEF8A}" type="pres">
      <dgm:prSet presAssocID="{F89ED2C0-075E-4538-A0D8-5F211B344B0F}" presName="compNode" presStyleCnt="0"/>
      <dgm:spPr/>
    </dgm:pt>
    <dgm:pt modelId="{174FA411-519F-476C-AD4E-5CAB183965F3}" type="pres">
      <dgm:prSet presAssocID="{F89ED2C0-075E-4538-A0D8-5F211B344B0F}" presName="bgRect" presStyleLbl="bgShp" presStyleIdx="2" presStyleCnt="4"/>
      <dgm:spPr/>
    </dgm:pt>
    <dgm:pt modelId="{D729CE1E-3D08-4CFB-A9E4-3D70CF2966E8}" type="pres">
      <dgm:prSet presAssocID="{F89ED2C0-075E-4538-A0D8-5F211B344B0F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CDFA5A7C-10BC-4924-95C6-55A9C78B95D3}" type="pres">
      <dgm:prSet presAssocID="{F89ED2C0-075E-4538-A0D8-5F211B344B0F}" presName="spaceRect" presStyleCnt="0"/>
      <dgm:spPr/>
    </dgm:pt>
    <dgm:pt modelId="{19C1094C-7FBB-4017-A34E-1E2613608712}" type="pres">
      <dgm:prSet presAssocID="{F89ED2C0-075E-4538-A0D8-5F211B344B0F}" presName="parTx" presStyleLbl="revTx" presStyleIdx="2" presStyleCnt="4">
        <dgm:presLayoutVars>
          <dgm:chMax val="0"/>
          <dgm:chPref val="0"/>
        </dgm:presLayoutVars>
      </dgm:prSet>
      <dgm:spPr/>
    </dgm:pt>
    <dgm:pt modelId="{81F2847C-949B-46C2-A01D-930D344AC492}" type="pres">
      <dgm:prSet presAssocID="{1EA174FA-9F72-4153-9124-E8B17CA45312}" presName="sibTrans" presStyleCnt="0"/>
      <dgm:spPr/>
    </dgm:pt>
    <dgm:pt modelId="{8564C1A3-DD0B-4B7A-BFD0-0D92673D46DF}" type="pres">
      <dgm:prSet presAssocID="{6F01F986-C3F9-4422-9001-4D362ABCC71D}" presName="compNode" presStyleCnt="0"/>
      <dgm:spPr/>
    </dgm:pt>
    <dgm:pt modelId="{4E953E16-10E8-4962-B8E8-14EBD6A0E0B7}" type="pres">
      <dgm:prSet presAssocID="{6F01F986-C3F9-4422-9001-4D362ABCC71D}" presName="bgRect" presStyleLbl="bgShp" presStyleIdx="3" presStyleCnt="4"/>
      <dgm:spPr/>
    </dgm:pt>
    <dgm:pt modelId="{33D1776B-F8F3-4DCF-B326-6D0087DE5761}" type="pres">
      <dgm:prSet presAssocID="{6F01F986-C3F9-4422-9001-4D362ABCC71D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DF5E306C-B0F0-442B-9EB1-A06A178A719D}" type="pres">
      <dgm:prSet presAssocID="{6F01F986-C3F9-4422-9001-4D362ABCC71D}" presName="spaceRect" presStyleCnt="0"/>
      <dgm:spPr/>
    </dgm:pt>
    <dgm:pt modelId="{869CB70D-751C-41A4-B559-DC35EAD1E778}" type="pres">
      <dgm:prSet presAssocID="{6F01F986-C3F9-4422-9001-4D362ABCC71D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4056AD45-99D1-48C5-87EA-2BD31C495D8F}" srcId="{38686E24-6982-49CA-A5A9-550C40A6FDC7}" destId="{6F01F986-C3F9-4422-9001-4D362ABCC71D}" srcOrd="3" destOrd="0" parTransId="{75DD5B4A-18E9-4A06-BBC0-1F54B2F46811}" sibTransId="{65AAE185-C779-43F9-BAA5-118C39086467}"/>
    <dgm:cxn modelId="{85A6956B-C3E8-4FA3-B605-89811B6768BE}" type="presOf" srcId="{E3F02650-CAEF-4AB1-B6D7-DE4AA1C91B85}" destId="{0141CC0A-91A1-4EF1-B304-49123B208D2C}" srcOrd="0" destOrd="0" presId="urn:microsoft.com/office/officeart/2018/2/layout/IconVerticalSolidList"/>
    <dgm:cxn modelId="{3B23B56D-99EF-4D13-B851-0A77CA8B2623}" srcId="{38686E24-6982-49CA-A5A9-550C40A6FDC7}" destId="{832D3E3A-E37D-4857-AF30-E025A5DC0559}" srcOrd="1" destOrd="0" parTransId="{478613DD-41B7-4B48-9D83-D8768BD27DD8}" sibTransId="{95CCEBD6-8164-4382-BDC9-6589F32F3E91}"/>
    <dgm:cxn modelId="{D230D781-B56B-4D0A-B7C8-B3E718708B8C}" srcId="{38686E24-6982-49CA-A5A9-550C40A6FDC7}" destId="{F89ED2C0-075E-4538-A0D8-5F211B344B0F}" srcOrd="2" destOrd="0" parTransId="{06000C76-9FF4-439F-9F29-4C929E8FD82F}" sibTransId="{1EA174FA-9F72-4153-9124-E8B17CA45312}"/>
    <dgm:cxn modelId="{44166D82-9020-491C-BD04-E2DABBC308B2}" type="presOf" srcId="{F89ED2C0-075E-4538-A0D8-5F211B344B0F}" destId="{19C1094C-7FBB-4017-A34E-1E2613608712}" srcOrd="0" destOrd="0" presId="urn:microsoft.com/office/officeart/2018/2/layout/IconVerticalSolidList"/>
    <dgm:cxn modelId="{E896D4A1-2A8F-4EFE-99CF-FB452A4B9DB6}" type="presOf" srcId="{832D3E3A-E37D-4857-AF30-E025A5DC0559}" destId="{DE1EB39B-390B-480E-9358-A924C4ED030D}" srcOrd="0" destOrd="0" presId="urn:microsoft.com/office/officeart/2018/2/layout/IconVerticalSolidList"/>
    <dgm:cxn modelId="{0BAC78B7-B69D-4217-9FCA-18913A978435}" type="presOf" srcId="{6F01F986-C3F9-4422-9001-4D362ABCC71D}" destId="{869CB70D-751C-41A4-B559-DC35EAD1E778}" srcOrd="0" destOrd="0" presId="urn:microsoft.com/office/officeart/2018/2/layout/IconVerticalSolidList"/>
    <dgm:cxn modelId="{19CB19DB-E23C-43B5-9B2C-00EEB300F09F}" type="presOf" srcId="{38686E24-6982-49CA-A5A9-550C40A6FDC7}" destId="{989356C3-4163-4355-9A0E-F669CC889FD2}" srcOrd="0" destOrd="0" presId="urn:microsoft.com/office/officeart/2018/2/layout/IconVerticalSolidList"/>
    <dgm:cxn modelId="{614B4CE5-7F5A-47F8-BABC-A30D4E905F80}" srcId="{38686E24-6982-49CA-A5A9-550C40A6FDC7}" destId="{E3F02650-CAEF-4AB1-B6D7-DE4AA1C91B85}" srcOrd="0" destOrd="0" parTransId="{0E8B3372-72C5-4DB0-9B12-DC76212C1C26}" sibTransId="{A959BF74-F4D5-41FF-946B-81E3647544E8}"/>
    <dgm:cxn modelId="{E38A3DDF-8155-400A-BA28-6E671EB27C6E}" type="presParOf" srcId="{989356C3-4163-4355-9A0E-F669CC889FD2}" destId="{01AD5C0C-D804-4701-B6B5-6623C0B18B2E}" srcOrd="0" destOrd="0" presId="urn:microsoft.com/office/officeart/2018/2/layout/IconVerticalSolidList"/>
    <dgm:cxn modelId="{62E6269F-CB83-4EB2-99D6-42D1564FDB2D}" type="presParOf" srcId="{01AD5C0C-D804-4701-B6B5-6623C0B18B2E}" destId="{F8A0D95D-BDD0-4C53-9C76-C898744237EB}" srcOrd="0" destOrd="0" presId="urn:microsoft.com/office/officeart/2018/2/layout/IconVerticalSolidList"/>
    <dgm:cxn modelId="{B7992F5F-EFAB-4769-BF55-D85FB8383F79}" type="presParOf" srcId="{01AD5C0C-D804-4701-B6B5-6623C0B18B2E}" destId="{B2ABEC6F-CD77-459F-A290-EE7922B6A3E3}" srcOrd="1" destOrd="0" presId="urn:microsoft.com/office/officeart/2018/2/layout/IconVerticalSolidList"/>
    <dgm:cxn modelId="{0B4A86BB-BC7B-4D1C-A808-7588ABC4D744}" type="presParOf" srcId="{01AD5C0C-D804-4701-B6B5-6623C0B18B2E}" destId="{DA9644CC-1BCD-4722-8751-B0F1A42D9F7B}" srcOrd="2" destOrd="0" presId="urn:microsoft.com/office/officeart/2018/2/layout/IconVerticalSolidList"/>
    <dgm:cxn modelId="{ECE7961C-EF40-4FC4-9867-7FE030AB306E}" type="presParOf" srcId="{01AD5C0C-D804-4701-B6B5-6623C0B18B2E}" destId="{0141CC0A-91A1-4EF1-B304-49123B208D2C}" srcOrd="3" destOrd="0" presId="urn:microsoft.com/office/officeart/2018/2/layout/IconVerticalSolidList"/>
    <dgm:cxn modelId="{AC38AFC5-9FA5-4C01-9CA0-CDF78EE5CFB0}" type="presParOf" srcId="{989356C3-4163-4355-9A0E-F669CC889FD2}" destId="{64B6DEB1-40AD-4942-B8DE-7D3055FE1C0A}" srcOrd="1" destOrd="0" presId="urn:microsoft.com/office/officeart/2018/2/layout/IconVerticalSolidList"/>
    <dgm:cxn modelId="{86477D49-FAC8-435C-8415-0BBDED28E0DF}" type="presParOf" srcId="{989356C3-4163-4355-9A0E-F669CC889FD2}" destId="{3DAC60C2-B68F-47CD-8107-8F19B87F1A5B}" srcOrd="2" destOrd="0" presId="urn:microsoft.com/office/officeart/2018/2/layout/IconVerticalSolidList"/>
    <dgm:cxn modelId="{7C7A71CB-F31D-4635-BE5A-369293A2D641}" type="presParOf" srcId="{3DAC60C2-B68F-47CD-8107-8F19B87F1A5B}" destId="{69D2801C-15B4-4B3D-B00A-C98BE52114D7}" srcOrd="0" destOrd="0" presId="urn:microsoft.com/office/officeart/2018/2/layout/IconVerticalSolidList"/>
    <dgm:cxn modelId="{D402E05D-17BB-4AC7-A445-EB78F701CA05}" type="presParOf" srcId="{3DAC60C2-B68F-47CD-8107-8F19B87F1A5B}" destId="{537645FC-2F8D-430C-AD08-28845BA4E8A1}" srcOrd="1" destOrd="0" presId="urn:microsoft.com/office/officeart/2018/2/layout/IconVerticalSolidList"/>
    <dgm:cxn modelId="{A7774911-4C12-41B9-ADB3-F65C11B633CE}" type="presParOf" srcId="{3DAC60C2-B68F-47CD-8107-8F19B87F1A5B}" destId="{C5818BED-39B5-470C-9CDD-490788B83EEC}" srcOrd="2" destOrd="0" presId="urn:microsoft.com/office/officeart/2018/2/layout/IconVerticalSolidList"/>
    <dgm:cxn modelId="{BDA58468-3061-494C-B1DE-D584E0C2B654}" type="presParOf" srcId="{3DAC60C2-B68F-47CD-8107-8F19B87F1A5B}" destId="{DE1EB39B-390B-480E-9358-A924C4ED030D}" srcOrd="3" destOrd="0" presId="urn:microsoft.com/office/officeart/2018/2/layout/IconVerticalSolidList"/>
    <dgm:cxn modelId="{37E75DD5-27BE-4977-ABD7-A1CD931D7A3F}" type="presParOf" srcId="{989356C3-4163-4355-9A0E-F669CC889FD2}" destId="{37525CB7-DA26-4096-A4B6-9193557533B4}" srcOrd="3" destOrd="0" presId="urn:microsoft.com/office/officeart/2018/2/layout/IconVerticalSolidList"/>
    <dgm:cxn modelId="{4981BBC1-4B05-4853-8221-30A6B3B9EA95}" type="presParOf" srcId="{989356C3-4163-4355-9A0E-F669CC889FD2}" destId="{EC89EA32-4667-4A52-BA5A-4EBE583AEF8A}" srcOrd="4" destOrd="0" presId="urn:microsoft.com/office/officeart/2018/2/layout/IconVerticalSolidList"/>
    <dgm:cxn modelId="{B3ED17FC-D6F6-4E7F-9C57-93A858C805CF}" type="presParOf" srcId="{EC89EA32-4667-4A52-BA5A-4EBE583AEF8A}" destId="{174FA411-519F-476C-AD4E-5CAB183965F3}" srcOrd="0" destOrd="0" presId="urn:microsoft.com/office/officeart/2018/2/layout/IconVerticalSolidList"/>
    <dgm:cxn modelId="{1D678BAF-BB87-4423-B21C-C95EA7BC8887}" type="presParOf" srcId="{EC89EA32-4667-4A52-BA5A-4EBE583AEF8A}" destId="{D729CE1E-3D08-4CFB-A9E4-3D70CF2966E8}" srcOrd="1" destOrd="0" presId="urn:microsoft.com/office/officeart/2018/2/layout/IconVerticalSolidList"/>
    <dgm:cxn modelId="{E828D0B1-5D90-4818-AB9F-9B5D5B2BDC37}" type="presParOf" srcId="{EC89EA32-4667-4A52-BA5A-4EBE583AEF8A}" destId="{CDFA5A7C-10BC-4924-95C6-55A9C78B95D3}" srcOrd="2" destOrd="0" presId="urn:microsoft.com/office/officeart/2018/2/layout/IconVerticalSolidList"/>
    <dgm:cxn modelId="{165D6C29-7261-4050-8A0E-CCBE4430EB27}" type="presParOf" srcId="{EC89EA32-4667-4A52-BA5A-4EBE583AEF8A}" destId="{19C1094C-7FBB-4017-A34E-1E2613608712}" srcOrd="3" destOrd="0" presId="urn:microsoft.com/office/officeart/2018/2/layout/IconVerticalSolidList"/>
    <dgm:cxn modelId="{9F80E369-F6DD-44FC-B085-79E3CD3853EA}" type="presParOf" srcId="{989356C3-4163-4355-9A0E-F669CC889FD2}" destId="{81F2847C-949B-46C2-A01D-930D344AC492}" srcOrd="5" destOrd="0" presId="urn:microsoft.com/office/officeart/2018/2/layout/IconVerticalSolidList"/>
    <dgm:cxn modelId="{02EF68CD-BDCF-48E0-9401-1CAA644B8B8B}" type="presParOf" srcId="{989356C3-4163-4355-9A0E-F669CC889FD2}" destId="{8564C1A3-DD0B-4B7A-BFD0-0D92673D46DF}" srcOrd="6" destOrd="0" presId="urn:microsoft.com/office/officeart/2018/2/layout/IconVerticalSolidList"/>
    <dgm:cxn modelId="{EAEC5354-8C1B-45C9-8728-CE6F70D23D71}" type="presParOf" srcId="{8564C1A3-DD0B-4B7A-BFD0-0D92673D46DF}" destId="{4E953E16-10E8-4962-B8E8-14EBD6A0E0B7}" srcOrd="0" destOrd="0" presId="urn:microsoft.com/office/officeart/2018/2/layout/IconVerticalSolidList"/>
    <dgm:cxn modelId="{280AE0EC-06C7-440A-91A5-2A7D3BC95417}" type="presParOf" srcId="{8564C1A3-DD0B-4B7A-BFD0-0D92673D46DF}" destId="{33D1776B-F8F3-4DCF-B326-6D0087DE5761}" srcOrd="1" destOrd="0" presId="urn:microsoft.com/office/officeart/2018/2/layout/IconVerticalSolidList"/>
    <dgm:cxn modelId="{8B7352F4-0AA3-45DA-8961-9983FA259813}" type="presParOf" srcId="{8564C1A3-DD0B-4B7A-BFD0-0D92673D46DF}" destId="{DF5E306C-B0F0-442B-9EB1-A06A178A719D}" srcOrd="2" destOrd="0" presId="urn:microsoft.com/office/officeart/2018/2/layout/IconVerticalSolidList"/>
    <dgm:cxn modelId="{41AE6D85-474B-4A16-AC1C-C9A5AE9FA034}" type="presParOf" srcId="{8564C1A3-DD0B-4B7A-BFD0-0D92673D46DF}" destId="{869CB70D-751C-41A4-B559-DC35EAD1E778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CD6D1C-DF42-4523-AF52-DC447D0D06D3}">
      <dsp:nvSpPr>
        <dsp:cNvPr id="0" name=""/>
        <dsp:cNvSpPr/>
      </dsp:nvSpPr>
      <dsp:spPr>
        <a:xfrm>
          <a:off x="4010" y="2105527"/>
          <a:ext cx="1085812" cy="7125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latin typeface="Calibri Light" panose="020F0302020204030204"/>
            </a:rPr>
            <a:t> OCF 101</a:t>
          </a:r>
          <a:endParaRPr lang="en-US" sz="1300" kern="1200"/>
        </a:p>
      </dsp:txBody>
      <dsp:txXfrm>
        <a:off x="24880" y="2126397"/>
        <a:ext cx="1044072" cy="670824"/>
      </dsp:txXfrm>
    </dsp:sp>
    <dsp:sp modelId="{A2768F10-48A6-41CC-B35A-35A8A0D160D3}">
      <dsp:nvSpPr>
        <dsp:cNvPr id="0" name=""/>
        <dsp:cNvSpPr/>
      </dsp:nvSpPr>
      <dsp:spPr>
        <a:xfrm>
          <a:off x="1198404" y="2327168"/>
          <a:ext cx="230192" cy="26928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1198404" y="2381024"/>
        <a:ext cx="161134" cy="161569"/>
      </dsp:txXfrm>
    </dsp:sp>
    <dsp:sp modelId="{BFAA044F-C804-4159-A957-31661520A3B6}">
      <dsp:nvSpPr>
        <dsp:cNvPr id="0" name=""/>
        <dsp:cNvSpPr/>
      </dsp:nvSpPr>
      <dsp:spPr>
        <a:xfrm>
          <a:off x="1524148" y="2105527"/>
          <a:ext cx="1085812" cy="7125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latin typeface="Calibri Light" panose="020F0302020204030204"/>
            </a:rPr>
            <a:t> Agency Funding</a:t>
          </a:r>
          <a:endParaRPr lang="en-US" sz="1300" kern="1200"/>
        </a:p>
      </dsp:txBody>
      <dsp:txXfrm>
        <a:off x="1545018" y="2126397"/>
        <a:ext cx="1044072" cy="670824"/>
      </dsp:txXfrm>
    </dsp:sp>
    <dsp:sp modelId="{9ADE5A52-B2C4-4F71-B15B-EB31F933F9F8}">
      <dsp:nvSpPr>
        <dsp:cNvPr id="0" name=""/>
        <dsp:cNvSpPr/>
      </dsp:nvSpPr>
      <dsp:spPr>
        <a:xfrm>
          <a:off x="2718542" y="2327168"/>
          <a:ext cx="230192" cy="26928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2718542" y="2381024"/>
        <a:ext cx="161134" cy="161569"/>
      </dsp:txXfrm>
    </dsp:sp>
    <dsp:sp modelId="{90BC70CA-7B7F-4BD0-9229-8853012E7EC3}">
      <dsp:nvSpPr>
        <dsp:cNvPr id="0" name=""/>
        <dsp:cNvSpPr/>
      </dsp:nvSpPr>
      <dsp:spPr>
        <a:xfrm>
          <a:off x="3044286" y="2105527"/>
          <a:ext cx="1085812" cy="7125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latin typeface="Calibri Light" panose="020F0302020204030204"/>
            </a:rPr>
            <a:t> Fiscal Sponsorship</a:t>
          </a:r>
          <a:endParaRPr lang="en-US" sz="1300" kern="1200"/>
        </a:p>
      </dsp:txBody>
      <dsp:txXfrm>
        <a:off x="3065156" y="2126397"/>
        <a:ext cx="1044072" cy="670824"/>
      </dsp:txXfrm>
    </dsp:sp>
    <dsp:sp modelId="{D9E77F81-DE35-4EB1-BB86-A4F65F053C84}">
      <dsp:nvSpPr>
        <dsp:cNvPr id="0" name=""/>
        <dsp:cNvSpPr/>
      </dsp:nvSpPr>
      <dsp:spPr>
        <a:xfrm>
          <a:off x="4238680" y="2327168"/>
          <a:ext cx="230192" cy="26928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4238680" y="2381024"/>
        <a:ext cx="161134" cy="161569"/>
      </dsp:txXfrm>
    </dsp:sp>
    <dsp:sp modelId="{01811826-8AE3-4BAA-8FFD-AF61C92DDD65}">
      <dsp:nvSpPr>
        <dsp:cNvPr id="0" name=""/>
        <dsp:cNvSpPr/>
      </dsp:nvSpPr>
      <dsp:spPr>
        <a:xfrm>
          <a:off x="4564424" y="2105527"/>
          <a:ext cx="1085812" cy="7125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latin typeface="Calibri Light" panose="020F0302020204030204"/>
            </a:rPr>
            <a:t> Grant Writing</a:t>
          </a:r>
        </a:p>
      </dsp:txBody>
      <dsp:txXfrm>
        <a:off x="4585294" y="2126397"/>
        <a:ext cx="1044072" cy="670824"/>
      </dsp:txXfrm>
    </dsp:sp>
    <dsp:sp modelId="{A7BF41C1-F2EF-4B5A-A799-52DE26CF7DBD}">
      <dsp:nvSpPr>
        <dsp:cNvPr id="0" name=""/>
        <dsp:cNvSpPr/>
      </dsp:nvSpPr>
      <dsp:spPr>
        <a:xfrm>
          <a:off x="5758818" y="2327168"/>
          <a:ext cx="230192" cy="26928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5758818" y="2381024"/>
        <a:ext cx="161134" cy="161569"/>
      </dsp:txXfrm>
    </dsp:sp>
    <dsp:sp modelId="{BE340666-FA01-4915-A944-3BEAC1C757AD}">
      <dsp:nvSpPr>
        <dsp:cNvPr id="0" name=""/>
        <dsp:cNvSpPr/>
      </dsp:nvSpPr>
      <dsp:spPr>
        <a:xfrm>
          <a:off x="6084562" y="2105527"/>
          <a:ext cx="1085812" cy="7125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latin typeface="Calibri Light" panose="020F0302020204030204"/>
            </a:rPr>
            <a:t>Navigating Funder Relationships</a:t>
          </a:r>
        </a:p>
      </dsp:txBody>
      <dsp:txXfrm>
        <a:off x="6105432" y="2126397"/>
        <a:ext cx="1044072" cy="670824"/>
      </dsp:txXfrm>
    </dsp:sp>
    <dsp:sp modelId="{89065A5E-7193-4998-A9EC-AA84AC0A1C48}">
      <dsp:nvSpPr>
        <dsp:cNvPr id="0" name=""/>
        <dsp:cNvSpPr/>
      </dsp:nvSpPr>
      <dsp:spPr>
        <a:xfrm>
          <a:off x="7278956" y="2327168"/>
          <a:ext cx="230192" cy="26928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7278956" y="2381024"/>
        <a:ext cx="161134" cy="161569"/>
      </dsp:txXfrm>
    </dsp:sp>
    <dsp:sp modelId="{857EC41F-6039-44AC-AE0D-3E6B5ABF6DD5}">
      <dsp:nvSpPr>
        <dsp:cNvPr id="0" name=""/>
        <dsp:cNvSpPr/>
      </dsp:nvSpPr>
      <dsp:spPr>
        <a:xfrm>
          <a:off x="7604700" y="2105527"/>
          <a:ext cx="1085812" cy="7125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latin typeface="Calibri Light" panose="020F0302020204030204"/>
            </a:rPr>
            <a:t> Strategic Planning</a:t>
          </a:r>
        </a:p>
      </dsp:txBody>
      <dsp:txXfrm>
        <a:off x="7625570" y="2126397"/>
        <a:ext cx="1044072" cy="670824"/>
      </dsp:txXfrm>
    </dsp:sp>
    <dsp:sp modelId="{8DE38E77-CE03-4B97-B692-61E9AC8359D7}">
      <dsp:nvSpPr>
        <dsp:cNvPr id="0" name=""/>
        <dsp:cNvSpPr/>
      </dsp:nvSpPr>
      <dsp:spPr>
        <a:xfrm>
          <a:off x="8799094" y="2327168"/>
          <a:ext cx="230192" cy="26928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8799094" y="2381024"/>
        <a:ext cx="161134" cy="161569"/>
      </dsp:txXfrm>
    </dsp:sp>
    <dsp:sp modelId="{B9DF91EE-1721-4BA6-9681-474249249F16}">
      <dsp:nvSpPr>
        <dsp:cNvPr id="0" name=""/>
        <dsp:cNvSpPr/>
      </dsp:nvSpPr>
      <dsp:spPr>
        <a:xfrm>
          <a:off x="9124838" y="2105527"/>
          <a:ext cx="1085812" cy="7125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latin typeface="Calibri Light" panose="020F0302020204030204"/>
            </a:rPr>
            <a:t> Mergers</a:t>
          </a:r>
        </a:p>
      </dsp:txBody>
      <dsp:txXfrm>
        <a:off x="9145708" y="2126397"/>
        <a:ext cx="1044072" cy="670824"/>
      </dsp:txXfrm>
    </dsp:sp>
    <dsp:sp modelId="{EB86759D-2294-4A75-AE42-E4721F0E0B48}">
      <dsp:nvSpPr>
        <dsp:cNvPr id="0" name=""/>
        <dsp:cNvSpPr/>
      </dsp:nvSpPr>
      <dsp:spPr>
        <a:xfrm>
          <a:off x="10319232" y="2327168"/>
          <a:ext cx="230192" cy="26928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10319232" y="2381024"/>
        <a:ext cx="161134" cy="161569"/>
      </dsp:txXfrm>
    </dsp:sp>
    <dsp:sp modelId="{98F9E6C0-B570-482C-9486-BF1610A4E686}">
      <dsp:nvSpPr>
        <dsp:cNvPr id="0" name=""/>
        <dsp:cNvSpPr/>
      </dsp:nvSpPr>
      <dsp:spPr>
        <a:xfrm>
          <a:off x="10644976" y="2105527"/>
          <a:ext cx="1085812" cy="7125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latin typeface="Calibri Light" panose="020F0302020204030204"/>
            </a:rPr>
            <a:t>Nonprofit Finances</a:t>
          </a:r>
        </a:p>
      </dsp:txBody>
      <dsp:txXfrm>
        <a:off x="10665846" y="2126397"/>
        <a:ext cx="1044072" cy="67082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D60099-1B71-4881-AB46-4C925D0A7093}">
      <dsp:nvSpPr>
        <dsp:cNvPr id="0" name=""/>
        <dsp:cNvSpPr/>
      </dsp:nvSpPr>
      <dsp:spPr>
        <a:xfrm rot="5400000">
          <a:off x="3568855" y="-1187423"/>
          <a:ext cx="1256481" cy="3950208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228600" lvl="1" indent="-228600" algn="l" defTabSz="10223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>
              <a:latin typeface="Calibri Light" panose="020F0302020204030204"/>
            </a:rPr>
            <a:t>Not-for-profit funding limitations</a:t>
          </a:r>
          <a:endParaRPr lang="en-US" sz="2300" kern="1200"/>
        </a:p>
        <a:p>
          <a:pPr marL="228600" lvl="1" indent="-228600" algn="l" defTabSz="10223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>
              <a:latin typeface="Calibri Light" panose="020F0302020204030204"/>
            </a:rPr>
            <a:t>Political scrutany</a:t>
          </a:r>
        </a:p>
      </dsp:txBody>
      <dsp:txXfrm rot="-5400000">
        <a:off x="2221992" y="220776"/>
        <a:ext cx="3888872" cy="1133809"/>
      </dsp:txXfrm>
    </dsp:sp>
    <dsp:sp modelId="{242D02F9-D3F0-42D9-BCEF-A8D14303F176}">
      <dsp:nvSpPr>
        <dsp:cNvPr id="0" name=""/>
        <dsp:cNvSpPr/>
      </dsp:nvSpPr>
      <dsp:spPr>
        <a:xfrm>
          <a:off x="0" y="2379"/>
          <a:ext cx="2221992" cy="1570601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This moment feels similar to the Great Recession</a:t>
          </a:r>
        </a:p>
      </dsp:txBody>
      <dsp:txXfrm>
        <a:off x="76670" y="79049"/>
        <a:ext cx="2068652" cy="1417261"/>
      </dsp:txXfrm>
    </dsp:sp>
    <dsp:sp modelId="{21F99436-62C4-404E-B50B-E7BD8848827D}">
      <dsp:nvSpPr>
        <dsp:cNvPr id="0" name=""/>
        <dsp:cNvSpPr/>
      </dsp:nvSpPr>
      <dsp:spPr>
        <a:xfrm rot="5400000">
          <a:off x="3568855" y="461708"/>
          <a:ext cx="1256481" cy="3950208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228600" lvl="1" indent="-228600" algn="l" defTabSz="10223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>
              <a:latin typeface="Calibri Light" panose="020F0302020204030204"/>
            </a:rPr>
            <a:t> What are the priority initiatives for your organization?</a:t>
          </a:r>
        </a:p>
      </dsp:txBody>
      <dsp:txXfrm rot="-5400000">
        <a:off x="2221992" y="1869907"/>
        <a:ext cx="3888872" cy="1133809"/>
      </dsp:txXfrm>
    </dsp:sp>
    <dsp:sp modelId="{E729E55C-987E-41BD-BA86-03C1A9200D18}">
      <dsp:nvSpPr>
        <dsp:cNvPr id="0" name=""/>
        <dsp:cNvSpPr/>
      </dsp:nvSpPr>
      <dsp:spPr>
        <a:xfrm>
          <a:off x="0" y="1651511"/>
          <a:ext cx="2221992" cy="1570601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Inflection point of resource movement</a:t>
          </a:r>
        </a:p>
      </dsp:txBody>
      <dsp:txXfrm>
        <a:off x="76670" y="1728181"/>
        <a:ext cx="2068652" cy="1417261"/>
      </dsp:txXfrm>
    </dsp:sp>
    <dsp:sp modelId="{0422EDF3-36D3-41DA-A970-D907D174AC6F}">
      <dsp:nvSpPr>
        <dsp:cNvPr id="0" name=""/>
        <dsp:cNvSpPr/>
      </dsp:nvSpPr>
      <dsp:spPr>
        <a:xfrm rot="5400000">
          <a:off x="3568855" y="2110840"/>
          <a:ext cx="1256481" cy="3950208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/>
            <a:t>Look at what's on fire and what needs attention</a:t>
          </a:r>
        </a:p>
      </dsp:txBody>
      <dsp:txXfrm rot="-5400000">
        <a:off x="2221992" y="3519039"/>
        <a:ext cx="3888872" cy="1133809"/>
      </dsp:txXfrm>
    </dsp:sp>
    <dsp:sp modelId="{CF899A8A-ECF6-4A20-9D30-675099E7DDDD}">
      <dsp:nvSpPr>
        <dsp:cNvPr id="0" name=""/>
        <dsp:cNvSpPr/>
      </dsp:nvSpPr>
      <dsp:spPr>
        <a:xfrm>
          <a:off x="0" y="3300643"/>
          <a:ext cx="2221992" cy="1570601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Organizations will have to adapt and prioritize funder asks</a:t>
          </a:r>
        </a:p>
      </dsp:txBody>
      <dsp:txXfrm>
        <a:off x="76670" y="3377313"/>
        <a:ext cx="2068652" cy="141726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0547F4-C83A-8F44-9FC3-08A05D7B4928}">
      <dsp:nvSpPr>
        <dsp:cNvPr id="0" name=""/>
        <dsp:cNvSpPr/>
      </dsp:nvSpPr>
      <dsp:spPr>
        <a:xfrm>
          <a:off x="0" y="2994658"/>
          <a:ext cx="10515600" cy="98291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Due Diligence</a:t>
          </a:r>
        </a:p>
      </dsp:txBody>
      <dsp:txXfrm>
        <a:off x="0" y="2994658"/>
        <a:ext cx="10515600" cy="530773"/>
      </dsp:txXfrm>
    </dsp:sp>
    <dsp:sp modelId="{565E4299-0D07-2148-BADB-3286D427C853}">
      <dsp:nvSpPr>
        <dsp:cNvPr id="0" name=""/>
        <dsp:cNvSpPr/>
      </dsp:nvSpPr>
      <dsp:spPr>
        <a:xfrm>
          <a:off x="0" y="3505773"/>
          <a:ext cx="5257799" cy="45214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33020" rIns="184912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Feasibility of Merger/ Practical Steps</a:t>
          </a:r>
        </a:p>
      </dsp:txBody>
      <dsp:txXfrm>
        <a:off x="0" y="3505773"/>
        <a:ext cx="5257799" cy="452140"/>
      </dsp:txXfrm>
    </dsp:sp>
    <dsp:sp modelId="{B17AF74B-3213-7244-94F6-143FB37E9770}">
      <dsp:nvSpPr>
        <dsp:cNvPr id="0" name=""/>
        <dsp:cNvSpPr/>
      </dsp:nvSpPr>
      <dsp:spPr>
        <a:xfrm>
          <a:off x="5257800" y="3505773"/>
          <a:ext cx="5257799" cy="45214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33020" rIns="184912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Shared Vision/Mission</a:t>
          </a:r>
        </a:p>
      </dsp:txBody>
      <dsp:txXfrm>
        <a:off x="5257800" y="3505773"/>
        <a:ext cx="5257799" cy="452140"/>
      </dsp:txXfrm>
    </dsp:sp>
    <dsp:sp modelId="{71449BB0-80AA-BB48-AAE7-5214D60E55DF}">
      <dsp:nvSpPr>
        <dsp:cNvPr id="0" name=""/>
        <dsp:cNvSpPr/>
      </dsp:nvSpPr>
      <dsp:spPr>
        <a:xfrm rot="10800000">
          <a:off x="0" y="1497680"/>
          <a:ext cx="10515600" cy="1511721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Letter of Intent</a:t>
          </a:r>
        </a:p>
      </dsp:txBody>
      <dsp:txXfrm rot="-10800000">
        <a:off x="0" y="1497680"/>
        <a:ext cx="10515600" cy="530614"/>
      </dsp:txXfrm>
    </dsp:sp>
    <dsp:sp modelId="{7FFEFB96-9445-1E49-A997-B34772EDA34F}">
      <dsp:nvSpPr>
        <dsp:cNvPr id="0" name=""/>
        <dsp:cNvSpPr/>
      </dsp:nvSpPr>
      <dsp:spPr>
        <a:xfrm>
          <a:off x="0" y="2028294"/>
          <a:ext cx="5257799" cy="45200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33020" rIns="184912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Form Nucleus Committee</a:t>
          </a:r>
        </a:p>
      </dsp:txBody>
      <dsp:txXfrm>
        <a:off x="0" y="2028294"/>
        <a:ext cx="5257799" cy="452004"/>
      </dsp:txXfrm>
    </dsp:sp>
    <dsp:sp modelId="{D4D5AF2C-2C1E-FD44-973A-99BB16809982}">
      <dsp:nvSpPr>
        <dsp:cNvPr id="0" name=""/>
        <dsp:cNvSpPr/>
      </dsp:nvSpPr>
      <dsp:spPr>
        <a:xfrm>
          <a:off x="5257800" y="2028294"/>
          <a:ext cx="5257799" cy="45200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33020" rIns="184912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Set Goals; Non-negotiables</a:t>
          </a:r>
        </a:p>
      </dsp:txBody>
      <dsp:txXfrm>
        <a:off x="5257800" y="2028294"/>
        <a:ext cx="5257799" cy="452004"/>
      </dsp:txXfrm>
    </dsp:sp>
    <dsp:sp modelId="{9D5247D8-AF3F-0F44-9FC3-E2A244CD850D}">
      <dsp:nvSpPr>
        <dsp:cNvPr id="0" name=""/>
        <dsp:cNvSpPr/>
      </dsp:nvSpPr>
      <dsp:spPr>
        <a:xfrm rot="10800000">
          <a:off x="0" y="703"/>
          <a:ext cx="10515600" cy="1511721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Strategic Review</a:t>
          </a:r>
        </a:p>
      </dsp:txBody>
      <dsp:txXfrm rot="-10800000">
        <a:off x="0" y="703"/>
        <a:ext cx="10515600" cy="530614"/>
      </dsp:txXfrm>
    </dsp:sp>
    <dsp:sp modelId="{69D9BDDF-AF9B-E946-92DB-58CFFCEA087E}">
      <dsp:nvSpPr>
        <dsp:cNvPr id="0" name=""/>
        <dsp:cNvSpPr/>
      </dsp:nvSpPr>
      <dsp:spPr>
        <a:xfrm>
          <a:off x="0" y="531317"/>
          <a:ext cx="5257799" cy="45200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33020" rIns="184912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Examine Community Needs</a:t>
          </a:r>
        </a:p>
      </dsp:txBody>
      <dsp:txXfrm>
        <a:off x="0" y="531317"/>
        <a:ext cx="5257799" cy="452004"/>
      </dsp:txXfrm>
    </dsp:sp>
    <dsp:sp modelId="{06B781B8-1FA5-0140-B1FE-8B094D6F4385}">
      <dsp:nvSpPr>
        <dsp:cNvPr id="0" name=""/>
        <dsp:cNvSpPr/>
      </dsp:nvSpPr>
      <dsp:spPr>
        <a:xfrm>
          <a:off x="5257800" y="531317"/>
          <a:ext cx="5257799" cy="45200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33020" rIns="184912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Mission Vs. Money </a:t>
          </a:r>
        </a:p>
      </dsp:txBody>
      <dsp:txXfrm>
        <a:off x="5257800" y="531317"/>
        <a:ext cx="5257799" cy="45200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EE78B1-68BD-2A4D-8FE7-5BA87115BB92}">
      <dsp:nvSpPr>
        <dsp:cNvPr id="0" name=""/>
        <dsp:cNvSpPr/>
      </dsp:nvSpPr>
      <dsp:spPr>
        <a:xfrm>
          <a:off x="0" y="2401099"/>
          <a:ext cx="10515600" cy="157538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Implementation</a:t>
          </a:r>
        </a:p>
      </dsp:txBody>
      <dsp:txXfrm>
        <a:off x="0" y="2401099"/>
        <a:ext cx="10515600" cy="850705"/>
      </dsp:txXfrm>
    </dsp:sp>
    <dsp:sp modelId="{7324D723-C943-074C-AB53-588500C299B2}">
      <dsp:nvSpPr>
        <dsp:cNvPr id="0" name=""/>
        <dsp:cNvSpPr/>
      </dsp:nvSpPr>
      <dsp:spPr>
        <a:xfrm>
          <a:off x="5134" y="3220298"/>
          <a:ext cx="3501776" cy="72467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29210" rIns="163576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Communications and Program Plan</a:t>
          </a:r>
        </a:p>
      </dsp:txBody>
      <dsp:txXfrm>
        <a:off x="5134" y="3220298"/>
        <a:ext cx="3501776" cy="724675"/>
      </dsp:txXfrm>
    </dsp:sp>
    <dsp:sp modelId="{792C86A6-D588-164A-8C44-0E43F49664D3}">
      <dsp:nvSpPr>
        <dsp:cNvPr id="0" name=""/>
        <dsp:cNvSpPr/>
      </dsp:nvSpPr>
      <dsp:spPr>
        <a:xfrm>
          <a:off x="3506911" y="3220298"/>
          <a:ext cx="3501776" cy="72467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29210" rIns="163576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Logo Mark, Brand Messages</a:t>
          </a:r>
        </a:p>
      </dsp:txBody>
      <dsp:txXfrm>
        <a:off x="3506911" y="3220298"/>
        <a:ext cx="3501776" cy="724675"/>
      </dsp:txXfrm>
    </dsp:sp>
    <dsp:sp modelId="{78A4CD83-8FE2-E145-A84B-6A92290A8E7D}">
      <dsp:nvSpPr>
        <dsp:cNvPr id="0" name=""/>
        <dsp:cNvSpPr/>
      </dsp:nvSpPr>
      <dsp:spPr>
        <a:xfrm>
          <a:off x="7008688" y="3220298"/>
          <a:ext cx="3501776" cy="72467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29210" rIns="163576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Staff-Driven Integration Plan</a:t>
          </a:r>
        </a:p>
      </dsp:txBody>
      <dsp:txXfrm>
        <a:off x="7008688" y="3220298"/>
        <a:ext cx="3501776" cy="724675"/>
      </dsp:txXfrm>
    </dsp:sp>
    <dsp:sp modelId="{9D5247D8-AF3F-0F44-9FC3-E2A244CD850D}">
      <dsp:nvSpPr>
        <dsp:cNvPr id="0" name=""/>
        <dsp:cNvSpPr/>
      </dsp:nvSpPr>
      <dsp:spPr>
        <a:xfrm rot="10800000">
          <a:off x="0" y="1793"/>
          <a:ext cx="10515600" cy="2422936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Agreement</a:t>
          </a:r>
        </a:p>
      </dsp:txBody>
      <dsp:txXfrm rot="-10800000">
        <a:off x="0" y="1793"/>
        <a:ext cx="10515600" cy="850450"/>
      </dsp:txXfrm>
    </dsp:sp>
    <dsp:sp modelId="{69D9BDDF-AF9B-E946-92DB-58CFFCEA087E}">
      <dsp:nvSpPr>
        <dsp:cNvPr id="0" name=""/>
        <dsp:cNvSpPr/>
      </dsp:nvSpPr>
      <dsp:spPr>
        <a:xfrm>
          <a:off x="5134" y="852244"/>
          <a:ext cx="3501776" cy="72445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29210" rIns="163576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Legal Agreement for Board</a:t>
          </a:r>
        </a:p>
      </dsp:txBody>
      <dsp:txXfrm>
        <a:off x="5134" y="852244"/>
        <a:ext cx="3501776" cy="724458"/>
      </dsp:txXfrm>
    </dsp:sp>
    <dsp:sp modelId="{06B781B8-1FA5-0140-B1FE-8B094D6F4385}">
      <dsp:nvSpPr>
        <dsp:cNvPr id="0" name=""/>
        <dsp:cNvSpPr/>
      </dsp:nvSpPr>
      <dsp:spPr>
        <a:xfrm>
          <a:off x="3506911" y="852244"/>
          <a:ext cx="3501776" cy="72445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29210" rIns="163576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Operations Blueprint</a:t>
          </a:r>
        </a:p>
      </dsp:txBody>
      <dsp:txXfrm>
        <a:off x="3506911" y="852244"/>
        <a:ext cx="3501776" cy="724458"/>
      </dsp:txXfrm>
    </dsp:sp>
    <dsp:sp modelId="{E0A5D20D-335B-1049-A949-01AC6BA7A2EE}">
      <dsp:nvSpPr>
        <dsp:cNvPr id="0" name=""/>
        <dsp:cNvSpPr/>
      </dsp:nvSpPr>
      <dsp:spPr>
        <a:xfrm>
          <a:off x="7008688" y="852244"/>
          <a:ext cx="3501776" cy="72445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29210" rIns="163576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Membership Approval</a:t>
          </a:r>
        </a:p>
      </dsp:txBody>
      <dsp:txXfrm>
        <a:off x="7008688" y="852244"/>
        <a:ext cx="3501776" cy="72445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2BF58B-0847-8E4E-8B28-559CD94F2F07}">
      <dsp:nvSpPr>
        <dsp:cNvPr id="0" name=""/>
        <dsp:cNvSpPr/>
      </dsp:nvSpPr>
      <dsp:spPr>
        <a:xfrm>
          <a:off x="1570096" y="639708"/>
          <a:ext cx="33059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30599" y="45720"/>
              </a:lnTo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726366" y="683622"/>
        <a:ext cx="18059" cy="3611"/>
      </dsp:txXfrm>
    </dsp:sp>
    <dsp:sp modelId="{A7E98E19-011D-414C-9AB0-7BE15BE55B03}">
      <dsp:nvSpPr>
        <dsp:cNvPr id="0" name=""/>
        <dsp:cNvSpPr/>
      </dsp:nvSpPr>
      <dsp:spPr>
        <a:xfrm>
          <a:off x="1466" y="214299"/>
          <a:ext cx="1570430" cy="942258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952" tIns="80775" rIns="76952" bIns="80775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Letter of Intent</a:t>
          </a:r>
        </a:p>
      </dsp:txBody>
      <dsp:txXfrm>
        <a:off x="1466" y="214299"/>
        <a:ext cx="1570430" cy="942258"/>
      </dsp:txXfrm>
    </dsp:sp>
    <dsp:sp modelId="{A4F4E582-94E3-584B-A1D8-6B163DFBE136}">
      <dsp:nvSpPr>
        <dsp:cNvPr id="0" name=""/>
        <dsp:cNvSpPr/>
      </dsp:nvSpPr>
      <dsp:spPr>
        <a:xfrm>
          <a:off x="3501725" y="639708"/>
          <a:ext cx="33059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30599" y="45720"/>
              </a:lnTo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657995" y="683622"/>
        <a:ext cx="18059" cy="3611"/>
      </dsp:txXfrm>
    </dsp:sp>
    <dsp:sp modelId="{BC064260-DD17-4841-A0DD-7EFDF080CD6C}">
      <dsp:nvSpPr>
        <dsp:cNvPr id="0" name=""/>
        <dsp:cNvSpPr/>
      </dsp:nvSpPr>
      <dsp:spPr>
        <a:xfrm>
          <a:off x="1933095" y="214299"/>
          <a:ext cx="1570430" cy="942258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952" tIns="80775" rIns="76952" bIns="80775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Fund Development for Shared Merger Cost </a:t>
          </a:r>
        </a:p>
      </dsp:txBody>
      <dsp:txXfrm>
        <a:off x="1933095" y="214299"/>
        <a:ext cx="1570430" cy="942258"/>
      </dsp:txXfrm>
    </dsp:sp>
    <dsp:sp modelId="{5E0AD04B-4224-1144-8263-79201FF4C1AB}">
      <dsp:nvSpPr>
        <dsp:cNvPr id="0" name=""/>
        <dsp:cNvSpPr/>
      </dsp:nvSpPr>
      <dsp:spPr>
        <a:xfrm>
          <a:off x="5433355" y="639708"/>
          <a:ext cx="33059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30599" y="45720"/>
              </a:lnTo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589624" y="683622"/>
        <a:ext cx="18059" cy="3611"/>
      </dsp:txXfrm>
    </dsp:sp>
    <dsp:sp modelId="{557E3397-10BC-654B-97D3-34C5FDD122C0}">
      <dsp:nvSpPr>
        <dsp:cNvPr id="0" name=""/>
        <dsp:cNvSpPr/>
      </dsp:nvSpPr>
      <dsp:spPr>
        <a:xfrm>
          <a:off x="3864725" y="214299"/>
          <a:ext cx="1570430" cy="942258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952" tIns="80775" rIns="76952" bIns="80775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Draft Shared Purpose/Mission</a:t>
          </a:r>
        </a:p>
      </dsp:txBody>
      <dsp:txXfrm>
        <a:off x="3864725" y="214299"/>
        <a:ext cx="1570430" cy="942258"/>
      </dsp:txXfrm>
    </dsp:sp>
    <dsp:sp modelId="{36498E40-9E4D-1047-B6E0-CDF38262C598}">
      <dsp:nvSpPr>
        <dsp:cNvPr id="0" name=""/>
        <dsp:cNvSpPr/>
      </dsp:nvSpPr>
      <dsp:spPr>
        <a:xfrm>
          <a:off x="786681" y="1154757"/>
          <a:ext cx="5794888" cy="330599"/>
        </a:xfrm>
        <a:custGeom>
          <a:avLst/>
          <a:gdLst/>
          <a:ahLst/>
          <a:cxnLst/>
          <a:rect l="0" t="0" r="0" b="0"/>
          <a:pathLst>
            <a:path>
              <a:moveTo>
                <a:pt x="5794888" y="0"/>
              </a:moveTo>
              <a:lnTo>
                <a:pt x="5794888" y="182399"/>
              </a:lnTo>
              <a:lnTo>
                <a:pt x="0" y="182399"/>
              </a:lnTo>
              <a:lnTo>
                <a:pt x="0" y="330599"/>
              </a:lnTo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538972" y="1318251"/>
        <a:ext cx="290306" cy="3611"/>
      </dsp:txXfrm>
    </dsp:sp>
    <dsp:sp modelId="{D1BEFACC-6540-654E-869E-97688A0A896B}">
      <dsp:nvSpPr>
        <dsp:cNvPr id="0" name=""/>
        <dsp:cNvSpPr/>
      </dsp:nvSpPr>
      <dsp:spPr>
        <a:xfrm>
          <a:off x="5796354" y="214299"/>
          <a:ext cx="1570430" cy="942258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952" tIns="80775" rIns="76952" bIns="80775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Due Diligence</a:t>
          </a:r>
        </a:p>
      </dsp:txBody>
      <dsp:txXfrm>
        <a:off x="5796354" y="214299"/>
        <a:ext cx="1570430" cy="942258"/>
      </dsp:txXfrm>
    </dsp:sp>
    <dsp:sp modelId="{CDD528E2-0612-2645-9E26-591C3E9B30B9}">
      <dsp:nvSpPr>
        <dsp:cNvPr id="0" name=""/>
        <dsp:cNvSpPr/>
      </dsp:nvSpPr>
      <dsp:spPr>
        <a:xfrm>
          <a:off x="1570096" y="1943166"/>
          <a:ext cx="33059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30599" y="45720"/>
              </a:lnTo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726366" y="1987080"/>
        <a:ext cx="18059" cy="3611"/>
      </dsp:txXfrm>
    </dsp:sp>
    <dsp:sp modelId="{C6286B32-39E9-CF47-ACC7-32F5704198D1}">
      <dsp:nvSpPr>
        <dsp:cNvPr id="0" name=""/>
        <dsp:cNvSpPr/>
      </dsp:nvSpPr>
      <dsp:spPr>
        <a:xfrm>
          <a:off x="1466" y="1517756"/>
          <a:ext cx="1570430" cy="942258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952" tIns="80775" rIns="76952" bIns="80775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Financial Pro-Forma Comparison </a:t>
          </a:r>
        </a:p>
      </dsp:txBody>
      <dsp:txXfrm>
        <a:off x="1466" y="1517756"/>
        <a:ext cx="1570430" cy="942258"/>
      </dsp:txXfrm>
    </dsp:sp>
    <dsp:sp modelId="{D899BBF5-BBF3-CB4B-AC36-DF4ACFAB7CA0}">
      <dsp:nvSpPr>
        <dsp:cNvPr id="0" name=""/>
        <dsp:cNvSpPr/>
      </dsp:nvSpPr>
      <dsp:spPr>
        <a:xfrm>
          <a:off x="3501725" y="1943166"/>
          <a:ext cx="33059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30599" y="45720"/>
              </a:lnTo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657995" y="1987080"/>
        <a:ext cx="18059" cy="3611"/>
      </dsp:txXfrm>
    </dsp:sp>
    <dsp:sp modelId="{DC44BC15-E26A-7744-917C-9665728D9372}">
      <dsp:nvSpPr>
        <dsp:cNvPr id="0" name=""/>
        <dsp:cNvSpPr/>
      </dsp:nvSpPr>
      <dsp:spPr>
        <a:xfrm>
          <a:off x="1933095" y="1517756"/>
          <a:ext cx="1570430" cy="942258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952" tIns="80775" rIns="76952" bIns="80775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Form Board Nucleous to Guide Process</a:t>
          </a:r>
        </a:p>
      </dsp:txBody>
      <dsp:txXfrm>
        <a:off x="1933095" y="1517756"/>
        <a:ext cx="1570430" cy="942258"/>
      </dsp:txXfrm>
    </dsp:sp>
    <dsp:sp modelId="{9FDD45DA-46EF-F44A-A7C2-BA0A02E349CB}">
      <dsp:nvSpPr>
        <dsp:cNvPr id="0" name=""/>
        <dsp:cNvSpPr/>
      </dsp:nvSpPr>
      <dsp:spPr>
        <a:xfrm>
          <a:off x="5433355" y="1943166"/>
          <a:ext cx="33059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30599" y="45720"/>
              </a:lnTo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589624" y="1987080"/>
        <a:ext cx="18059" cy="3611"/>
      </dsp:txXfrm>
    </dsp:sp>
    <dsp:sp modelId="{330F9C7A-D46A-1C4B-9FFC-71013A542D94}">
      <dsp:nvSpPr>
        <dsp:cNvPr id="0" name=""/>
        <dsp:cNvSpPr/>
      </dsp:nvSpPr>
      <dsp:spPr>
        <a:xfrm>
          <a:off x="3864725" y="1517756"/>
          <a:ext cx="1570430" cy="942258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952" tIns="80775" rIns="76952" bIns="80775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Stakeholder Interviews</a:t>
          </a:r>
        </a:p>
      </dsp:txBody>
      <dsp:txXfrm>
        <a:off x="3864725" y="1517756"/>
        <a:ext cx="1570430" cy="942258"/>
      </dsp:txXfrm>
    </dsp:sp>
    <dsp:sp modelId="{669A8311-7C5B-2F43-B2D3-DA052FE99382}">
      <dsp:nvSpPr>
        <dsp:cNvPr id="0" name=""/>
        <dsp:cNvSpPr/>
      </dsp:nvSpPr>
      <dsp:spPr>
        <a:xfrm>
          <a:off x="786681" y="2458215"/>
          <a:ext cx="5794888" cy="330599"/>
        </a:xfrm>
        <a:custGeom>
          <a:avLst/>
          <a:gdLst/>
          <a:ahLst/>
          <a:cxnLst/>
          <a:rect l="0" t="0" r="0" b="0"/>
          <a:pathLst>
            <a:path>
              <a:moveTo>
                <a:pt x="5794888" y="0"/>
              </a:moveTo>
              <a:lnTo>
                <a:pt x="5794888" y="182399"/>
              </a:lnTo>
              <a:lnTo>
                <a:pt x="0" y="182399"/>
              </a:lnTo>
              <a:lnTo>
                <a:pt x="0" y="330599"/>
              </a:lnTo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538972" y="2621708"/>
        <a:ext cx="290306" cy="3611"/>
      </dsp:txXfrm>
    </dsp:sp>
    <dsp:sp modelId="{4FCBCB82-1BD7-4D47-8AEB-EEAE9AAF1FDA}">
      <dsp:nvSpPr>
        <dsp:cNvPr id="0" name=""/>
        <dsp:cNvSpPr/>
      </dsp:nvSpPr>
      <dsp:spPr>
        <a:xfrm>
          <a:off x="5796354" y="1517756"/>
          <a:ext cx="1570430" cy="942258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952" tIns="80775" rIns="76952" bIns="80775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Merger Key Message </a:t>
          </a:r>
        </a:p>
      </dsp:txBody>
      <dsp:txXfrm>
        <a:off x="5796354" y="1517756"/>
        <a:ext cx="1570430" cy="942258"/>
      </dsp:txXfrm>
    </dsp:sp>
    <dsp:sp modelId="{FFE9CBFA-F382-BD4E-92B8-DB7240F51D52}">
      <dsp:nvSpPr>
        <dsp:cNvPr id="0" name=""/>
        <dsp:cNvSpPr/>
      </dsp:nvSpPr>
      <dsp:spPr>
        <a:xfrm>
          <a:off x="1570096" y="3246623"/>
          <a:ext cx="33059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30599" y="45720"/>
              </a:lnTo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726366" y="3290537"/>
        <a:ext cx="18059" cy="3611"/>
      </dsp:txXfrm>
    </dsp:sp>
    <dsp:sp modelId="{8549BA7D-4A3E-0043-94E1-4D7412C59EC3}">
      <dsp:nvSpPr>
        <dsp:cNvPr id="0" name=""/>
        <dsp:cNvSpPr/>
      </dsp:nvSpPr>
      <dsp:spPr>
        <a:xfrm>
          <a:off x="1466" y="2821214"/>
          <a:ext cx="1570430" cy="942258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952" tIns="80775" rIns="76952" bIns="80775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Legal Plan of Merger </a:t>
          </a:r>
        </a:p>
      </dsp:txBody>
      <dsp:txXfrm>
        <a:off x="1466" y="2821214"/>
        <a:ext cx="1570430" cy="942258"/>
      </dsp:txXfrm>
    </dsp:sp>
    <dsp:sp modelId="{B05AEF88-8FCD-E542-9342-4B1EF36A593F}">
      <dsp:nvSpPr>
        <dsp:cNvPr id="0" name=""/>
        <dsp:cNvSpPr/>
      </dsp:nvSpPr>
      <dsp:spPr>
        <a:xfrm>
          <a:off x="1933095" y="2821214"/>
          <a:ext cx="1570430" cy="942258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952" tIns="80775" rIns="76952" bIns="80775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Launch with New Messaging and  Aligned Programs</a:t>
          </a:r>
        </a:p>
      </dsp:txBody>
      <dsp:txXfrm>
        <a:off x="1933095" y="2821214"/>
        <a:ext cx="1570430" cy="94225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A0D95D-BDD0-4C53-9C76-C898744237EB}">
      <dsp:nvSpPr>
        <dsp:cNvPr id="0" name=""/>
        <dsp:cNvSpPr/>
      </dsp:nvSpPr>
      <dsp:spPr>
        <a:xfrm>
          <a:off x="0" y="1650"/>
          <a:ext cx="10515600" cy="83673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ABEC6F-CD77-459F-A290-EE7922B6A3E3}">
      <dsp:nvSpPr>
        <dsp:cNvPr id="0" name=""/>
        <dsp:cNvSpPr/>
      </dsp:nvSpPr>
      <dsp:spPr>
        <a:xfrm>
          <a:off x="253110" y="189915"/>
          <a:ext cx="460201" cy="46020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41CC0A-91A1-4EF1-B304-49123B208D2C}">
      <dsp:nvSpPr>
        <dsp:cNvPr id="0" name=""/>
        <dsp:cNvSpPr/>
      </dsp:nvSpPr>
      <dsp:spPr>
        <a:xfrm>
          <a:off x="966423" y="1650"/>
          <a:ext cx="9549176" cy="8367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554" tIns="88554" rIns="88554" bIns="88554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i="0" kern="1200"/>
            <a:t>Go at the pace of your Board and stakeholders wish to go</a:t>
          </a:r>
          <a:endParaRPr lang="en-US" sz="2200" kern="1200"/>
        </a:p>
      </dsp:txBody>
      <dsp:txXfrm>
        <a:off x="966423" y="1650"/>
        <a:ext cx="9549176" cy="836730"/>
      </dsp:txXfrm>
    </dsp:sp>
    <dsp:sp modelId="{69D2801C-15B4-4B3D-B00A-C98BE52114D7}">
      <dsp:nvSpPr>
        <dsp:cNvPr id="0" name=""/>
        <dsp:cNvSpPr/>
      </dsp:nvSpPr>
      <dsp:spPr>
        <a:xfrm>
          <a:off x="0" y="1047564"/>
          <a:ext cx="10515600" cy="83673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7645FC-2F8D-430C-AD08-28845BA4E8A1}">
      <dsp:nvSpPr>
        <dsp:cNvPr id="0" name=""/>
        <dsp:cNvSpPr/>
      </dsp:nvSpPr>
      <dsp:spPr>
        <a:xfrm>
          <a:off x="253110" y="1235828"/>
          <a:ext cx="460201" cy="46020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1EB39B-390B-480E-9358-A924C4ED030D}">
      <dsp:nvSpPr>
        <dsp:cNvPr id="0" name=""/>
        <dsp:cNvSpPr/>
      </dsp:nvSpPr>
      <dsp:spPr>
        <a:xfrm>
          <a:off x="966423" y="1047564"/>
          <a:ext cx="9549176" cy="8367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554" tIns="88554" rIns="88554" bIns="88554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i="0" kern="1200"/>
            <a:t>Ensure that the movement is rooted in opportunity and the excitement of partnership and not as a rescue boat</a:t>
          </a:r>
          <a:endParaRPr lang="en-US" sz="2200" kern="1200"/>
        </a:p>
      </dsp:txBody>
      <dsp:txXfrm>
        <a:off x="966423" y="1047564"/>
        <a:ext cx="9549176" cy="836730"/>
      </dsp:txXfrm>
    </dsp:sp>
    <dsp:sp modelId="{174FA411-519F-476C-AD4E-5CAB183965F3}">
      <dsp:nvSpPr>
        <dsp:cNvPr id="0" name=""/>
        <dsp:cNvSpPr/>
      </dsp:nvSpPr>
      <dsp:spPr>
        <a:xfrm>
          <a:off x="0" y="2093477"/>
          <a:ext cx="10515600" cy="83673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29CE1E-3D08-4CFB-A9E4-3D70CF2966E8}">
      <dsp:nvSpPr>
        <dsp:cNvPr id="0" name=""/>
        <dsp:cNvSpPr/>
      </dsp:nvSpPr>
      <dsp:spPr>
        <a:xfrm>
          <a:off x="253110" y="2281741"/>
          <a:ext cx="460201" cy="46020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C1094C-7FBB-4017-A34E-1E2613608712}">
      <dsp:nvSpPr>
        <dsp:cNvPr id="0" name=""/>
        <dsp:cNvSpPr/>
      </dsp:nvSpPr>
      <dsp:spPr>
        <a:xfrm>
          <a:off x="966423" y="2093477"/>
          <a:ext cx="9549176" cy="8367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554" tIns="88554" rIns="88554" bIns="88554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i="0" kern="1200"/>
            <a:t>Literature lists 1 to 3 months for each step but each organization is different</a:t>
          </a:r>
          <a:endParaRPr lang="en-US" sz="2200" kern="1200"/>
        </a:p>
      </dsp:txBody>
      <dsp:txXfrm>
        <a:off x="966423" y="2093477"/>
        <a:ext cx="9549176" cy="836730"/>
      </dsp:txXfrm>
    </dsp:sp>
    <dsp:sp modelId="{4E953E16-10E8-4962-B8E8-14EBD6A0E0B7}">
      <dsp:nvSpPr>
        <dsp:cNvPr id="0" name=""/>
        <dsp:cNvSpPr/>
      </dsp:nvSpPr>
      <dsp:spPr>
        <a:xfrm>
          <a:off x="0" y="3139390"/>
          <a:ext cx="10515600" cy="83673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D1776B-F8F3-4DCF-B326-6D0087DE5761}">
      <dsp:nvSpPr>
        <dsp:cNvPr id="0" name=""/>
        <dsp:cNvSpPr/>
      </dsp:nvSpPr>
      <dsp:spPr>
        <a:xfrm>
          <a:off x="253110" y="3327654"/>
          <a:ext cx="460201" cy="46020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9CB70D-751C-41A4-B559-DC35EAD1E778}">
      <dsp:nvSpPr>
        <dsp:cNvPr id="0" name=""/>
        <dsp:cNvSpPr/>
      </dsp:nvSpPr>
      <dsp:spPr>
        <a:xfrm>
          <a:off x="966423" y="3139390"/>
          <a:ext cx="9549176" cy="8367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554" tIns="88554" rIns="88554" bIns="88554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i="0" kern="1200"/>
            <a:t>Seek a Board partner to co-lead the process and lead all merger meetings as the initial sponsor</a:t>
          </a:r>
          <a:endParaRPr lang="en-US" sz="2200" kern="1200"/>
        </a:p>
      </dsp:txBody>
      <dsp:txXfrm>
        <a:off x="966423" y="3139390"/>
        <a:ext cx="9549176" cy="8367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3"/>
            <a:ext cx="3038144" cy="464205"/>
          </a:xfrm>
          <a:prstGeom prst="rect">
            <a:avLst/>
          </a:prstGeom>
        </p:spPr>
        <p:txBody>
          <a:bodyPr vert="horz" lIns="90289" tIns="45144" rIns="90289" bIns="4514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737" y="3"/>
            <a:ext cx="3038144" cy="464205"/>
          </a:xfrm>
          <a:prstGeom prst="rect">
            <a:avLst/>
          </a:prstGeom>
        </p:spPr>
        <p:txBody>
          <a:bodyPr vert="horz" lIns="90289" tIns="45144" rIns="90289" bIns="45144" rtlCol="0"/>
          <a:lstStyle>
            <a:lvl1pPr algn="r">
              <a:defRPr sz="1200"/>
            </a:lvl1pPr>
          </a:lstStyle>
          <a:p>
            <a:fld id="{E3B3E4CE-859C-4738-9DEA-40FF8A9EA56B}" type="datetimeFigureOut">
              <a:rPr lang="en-US" smtClean="0"/>
              <a:pPr/>
              <a:t>8/26/25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30661"/>
            <a:ext cx="3038144" cy="464205"/>
          </a:xfrm>
          <a:prstGeom prst="rect">
            <a:avLst/>
          </a:prstGeom>
        </p:spPr>
        <p:txBody>
          <a:bodyPr vert="horz" lIns="90289" tIns="45144" rIns="90289" bIns="45144" rtlCol="0" anchor="b"/>
          <a:lstStyle>
            <a:lvl1pPr algn="l">
              <a:defRPr sz="1200"/>
            </a:lvl1pPr>
          </a:lstStyle>
          <a:p>
            <a:r>
              <a:rPr lang="en-US"/>
              <a:t>Copyright The American College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737" y="8830661"/>
            <a:ext cx="3038144" cy="464205"/>
          </a:xfrm>
          <a:prstGeom prst="rect">
            <a:avLst/>
          </a:prstGeom>
        </p:spPr>
        <p:txBody>
          <a:bodyPr vert="horz" lIns="90289" tIns="45144" rIns="90289" bIns="45144" rtlCol="0" anchor="b"/>
          <a:lstStyle>
            <a:lvl1pPr algn="r">
              <a:defRPr sz="1200"/>
            </a:lvl1pPr>
          </a:lstStyle>
          <a:p>
            <a:fld id="{33AC7CBF-7C87-42F6-93D2-A5384EC27A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68992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5444" tIns="47723" rIns="95444" bIns="47723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5444" tIns="47723" rIns="95444" bIns="47723" rtlCol="0"/>
          <a:lstStyle>
            <a:lvl1pPr algn="r">
              <a:defRPr sz="1300"/>
            </a:lvl1pPr>
          </a:lstStyle>
          <a:p>
            <a:fld id="{1761E32B-975A-4BEE-B28E-CB5626E43983}" type="datetimeFigureOut">
              <a:rPr lang="en-US" smtClean="0"/>
              <a:pPr/>
              <a:t>8/26/25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194425" cy="34845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444" tIns="47723" rIns="95444" bIns="4772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1" y="4415791"/>
            <a:ext cx="5608320" cy="4183380"/>
          </a:xfrm>
          <a:prstGeom prst="rect">
            <a:avLst/>
          </a:prstGeom>
        </p:spPr>
        <p:txBody>
          <a:bodyPr vert="horz" lIns="95444" tIns="47723" rIns="95444" bIns="4772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6"/>
            <a:ext cx="3037840" cy="464820"/>
          </a:xfrm>
          <a:prstGeom prst="rect">
            <a:avLst/>
          </a:prstGeom>
        </p:spPr>
        <p:txBody>
          <a:bodyPr vert="horz" lIns="95444" tIns="47723" rIns="95444" bIns="47723" rtlCol="0" anchor="b"/>
          <a:lstStyle>
            <a:lvl1pPr algn="l">
              <a:defRPr sz="1300"/>
            </a:lvl1pPr>
          </a:lstStyle>
          <a:p>
            <a:r>
              <a:rPr lang="en-US"/>
              <a:t>Copyright The American College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6"/>
            <a:ext cx="3037840" cy="464820"/>
          </a:xfrm>
          <a:prstGeom prst="rect">
            <a:avLst/>
          </a:prstGeom>
        </p:spPr>
        <p:txBody>
          <a:bodyPr vert="horz" lIns="95444" tIns="47723" rIns="95444" bIns="47723" rtlCol="0" anchor="b"/>
          <a:lstStyle>
            <a:lvl1pPr algn="r">
              <a:defRPr sz="1300"/>
            </a:lvl1pPr>
          </a:lstStyle>
          <a:p>
            <a:fld id="{1AC5E8BD-2338-497C-A6E9-2CC5150B7A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04435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>
                <a:latin typeface="Calibri" panose="020F0502020204030204" pitchFamily="34" charset="0"/>
                <a:ea typeface="Calibri" panose="020F0502020204030204" pitchFamily="34" charset="0"/>
              </a:rPr>
              <a:t>TB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141F21-292A-0749-8E87-48B424AACA6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3679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675473-604F-F84E-299B-AADD752E29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0622BAF-9D40-92D3-F4DC-6160D6AB68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540EF39-272F-B159-BF05-27A4411403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/>
            </a:pPr>
            <a:r>
              <a:rPr lang="en-US"/>
              <a:t>Anne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A8EF7B-32E5-314C-4F7A-47B3C7D882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DC217-DF71-1A49-B3EA-559F1F43B0F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9329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B6AC70-69DA-B3A1-79D2-8D182C90AA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3291285-DB7D-9625-E911-B30082EA5B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AFAE440-BE96-70D0-12EE-F36A2BD64F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/>
            </a:pPr>
            <a:r>
              <a:rPr lang="en-US"/>
              <a:t>Anne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2E7FEA-07C2-707D-F0C0-8764DE45AC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DC217-DF71-1A49-B3EA-559F1F43B0F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9182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Anne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C5E8BD-2338-497C-A6E9-2CC5150B7A49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8210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Anne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C5E8BD-2338-497C-A6E9-2CC5150B7A49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7635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Anne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C5E8BD-2338-497C-A6E9-2CC5150B7A49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2936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4BA090-10C0-47D1-A4B4-B1FC783AE8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CAFB9F5-6173-999D-B732-6FA43EEC2A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6D4E828-17F1-BE65-0E5B-309BD1C9DF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Sarah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9CDB17-351B-AB79-68CE-96257B75DD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C5E8BD-2338-497C-A6E9-2CC5150B7A49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2371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832652-37CA-5C61-EE8F-53894E6FB4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B7F5E6B-E1A8-82B4-428C-41B96D8CA8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4A7F4EB-26C4-D61C-B11F-0C81F07E58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Sarah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386DBC-9AE5-9000-B23F-83CEF5B40E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C5E8BD-2338-497C-A6E9-2CC5150B7A49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3580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99CF48-4F65-D765-9688-B50048261E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68601F8-4CF1-64FD-97E3-A98BC88F4B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08DF736-FE88-73A4-C59E-B97610B8A6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Sarah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2FE7B5-EFF4-3DC0-51EC-01CF0F221A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C5E8BD-2338-497C-A6E9-2CC5150B7A49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1383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B78706-472D-BDDB-73D2-00C2E06BFA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F3EA285-859A-437E-08EA-7436E7AC5D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45E5FA4-5647-24B1-0108-DDDBAE5F96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/>
            </a:pPr>
            <a:r>
              <a:rPr lang="en-US"/>
              <a:t>Anne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35C162-BC78-9DB0-BC1A-C23FC3797F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DC217-DF71-1A49-B3EA-559F1F43B0F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7303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BA1BB1-9752-2427-8EC3-B6165B7B58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11D104-6C0F-672E-F96A-34D4403B8B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2E3A30-DA05-EC8F-C793-661E9EEF1C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/>
            </a:pPr>
            <a:r>
              <a:rPr lang="en-US"/>
              <a:t>Anne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8277DF-5B7F-87A0-783C-44327DC2D9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DC217-DF71-1A49-B3EA-559F1F43B0F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0536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Nathan and Dasia introduce themselves and being a contact for what she does.</a:t>
            </a:r>
          </a:p>
          <a:p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Dasia: Welcome, everyone. Today, we’ll explore how to cultivate meaningful donor relationships beyond transactions, fostering lasting partnerships that drive our missions forward.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740E7E-D004-4B37-A779-1646F234109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9956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Sarah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C5E8BD-2338-497C-A6E9-2CC5150B7A49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0254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Sarah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C5E8BD-2338-497C-A6E9-2CC5150B7A49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5405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Sarah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C5E8BD-2338-497C-A6E9-2CC5150B7A49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2550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Sarah - If you’re just starting: begin with purpose. Clarify your mission, engage your team, and assess your landscape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DC217-DF71-1A49-B3EA-559F1F43B0F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3633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/>
            </a:pPr>
            <a:r>
              <a:rPr lang="en-US"/>
              <a:t>Sarah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DC217-DF71-1A49-B3EA-559F1F43B0F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87345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ea typeface="Calibri"/>
                <a:cs typeface="Calibri"/>
              </a:rPr>
              <a:t>Sarah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DC217-DF71-1A49-B3EA-559F1F43B0F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1292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Sarah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C5E8BD-2338-497C-A6E9-2CC5150B7A49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00298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C5E8BD-2338-497C-A6E9-2CC5150B7A49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82820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Anne and Sarah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C5E8BD-2338-497C-A6E9-2CC5150B7A49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83416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740E7E-D004-4B37-A779-1646F234109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2693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Nathan</a:t>
            </a:r>
          </a:p>
          <a:p>
            <a:pPr marL="355690" indent="-35569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kern="1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Community Foundations are 501c3 nonprofit organizations </a:t>
            </a:r>
          </a:p>
          <a:p>
            <a:pPr marL="355690" indent="-35569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kern="1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offer a variety of charitable giving tools, community connections, and grantmaking services </a:t>
            </a:r>
          </a:p>
          <a:p>
            <a:pPr marL="355690" indent="-355690" defTabSz="948507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kern="1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Our mission is: maximizing the power of philanthropy to strengthen our community </a:t>
            </a:r>
          </a:p>
          <a:p>
            <a:pPr marL="355690" indent="-355690">
              <a:lnSpc>
                <a:spcPct val="107000"/>
              </a:lnSpc>
              <a:buFont typeface="Symbol" panose="05050102010706020507" pitchFamily="18" charset="2"/>
              <a:buChar char=""/>
            </a:pPr>
            <a:endParaRPr lang="en-US" kern="1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141F21-292A-0749-8E87-48B424AACA6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265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Nathan</a:t>
            </a:r>
          </a:p>
          <a:p>
            <a:endParaRPr lang="en-US"/>
          </a:p>
          <a:p>
            <a:r>
              <a:rPr lang="en-US"/>
              <a:t>The Omaha Community Foundation builds connections between people, ideas, and funding. With a deep understanding of local needs, the nonprofits that are working on solutions, and the philanthropic channels that can help achieve their missions, OCF serves as a catalyst for good.</a:t>
            </a:r>
          </a:p>
          <a:p>
            <a:endParaRPr lang="en-US">
              <a:ea typeface="Calibri"/>
              <a:cs typeface="Calibri"/>
            </a:endParaRPr>
          </a:p>
          <a:p>
            <a:r>
              <a:rPr lang="en-US">
                <a:ea typeface="Calibri"/>
                <a:cs typeface="Calibri"/>
              </a:rPr>
              <a:t>501 c 3 Public Charity- similar to many of the folks on this call :) </a:t>
            </a:r>
          </a:p>
          <a:p>
            <a:endParaRPr lang="en-US">
              <a:ea typeface="Calibri"/>
              <a:cs typeface="Calibri"/>
            </a:endParaRPr>
          </a:p>
          <a:p>
            <a:r>
              <a:rPr lang="en-US">
                <a:ea typeface="Calibri"/>
                <a:cs typeface="Calibri"/>
              </a:rPr>
              <a:t>NSA- Voluntary </a:t>
            </a:r>
            <a:r>
              <a:rPr lang="en-US" err="1">
                <a:ea typeface="Calibri" panose="020F0502020204030204"/>
                <a:cs typeface="Calibri" panose="020F0502020204030204"/>
              </a:rPr>
              <a:t>Accrediation</a:t>
            </a:r>
            <a:r>
              <a:rPr lang="en-US">
                <a:ea typeface="Calibri" panose="020F0502020204030204"/>
                <a:cs typeface="Calibri" panose="020F0502020204030204"/>
              </a:rPr>
              <a:t> that we do </a:t>
            </a:r>
            <a:r>
              <a:rPr lang="en-US" err="1">
                <a:ea typeface="Calibri" panose="020F0502020204030204"/>
                <a:cs typeface="Calibri" panose="020F0502020204030204"/>
              </a:rPr>
              <a:t>bc</a:t>
            </a:r>
            <a:r>
              <a:rPr lang="en-US">
                <a:ea typeface="Calibri" panose="020F0502020204030204"/>
                <a:cs typeface="Calibri" panose="020F0502020204030204"/>
              </a:rPr>
              <a:t> we think it is important to operate with ethics and </a:t>
            </a:r>
            <a:r>
              <a:rPr lang="en-US" err="1">
                <a:ea typeface="Calibri" panose="020F0502020204030204"/>
                <a:cs typeface="Calibri" panose="020F0502020204030204"/>
              </a:rPr>
              <a:t>intergrity</a:t>
            </a:r>
            <a:r>
              <a:rPr lang="en-US">
                <a:ea typeface="Calibri" panose="020F0502020204030204"/>
                <a:cs typeface="Calibri" panose="020F0502020204030204"/>
              </a:rPr>
              <a:t>. Also a requirement for Southwest Iowa </a:t>
            </a:r>
          </a:p>
          <a:p>
            <a:endParaRPr lang="en-US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141F21-292A-0749-8E87-48B424AACA6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7351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Anne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141F21-292A-0749-8E87-48B424AACA6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984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3CC13D-98A8-01DF-012C-81CD2179CA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5D8A6F6-1505-8EF6-DB79-3EE7DFA771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2B51437-8072-3337-B78C-D1169174CA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Anne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E55967-376A-6AC5-B393-D1890B797E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141F21-292A-0749-8E87-48B424AACA6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4699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Anne and Sarah</a:t>
            </a:r>
          </a:p>
          <a:p>
            <a:r>
              <a:rPr lang="en-US">
                <a:ea typeface="Calibri"/>
                <a:cs typeface="Calibri"/>
              </a:rPr>
              <a:t>Background and experience in leading through mergers</a:t>
            </a: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DC217-DF71-1A49-B3EA-559F1F43B0F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0775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1105D9-806D-02CC-EB70-1169434D00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1CB1173-DBAE-393C-6B96-1B2A27F0B3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8AC0BC7-9F5E-9ACD-DCAC-8AE33BB1DB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/>
            </a:pPr>
            <a:r>
              <a:rPr lang="en-US"/>
              <a:t>Anne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673690-0D8E-27ED-0811-E7AAAA351B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DC217-DF71-1A49-B3EA-559F1F43B0F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9427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110CF9-0D0F-1E5D-8764-2796E644C7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0090563-319A-BB6C-4FA7-169DE322F9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31BFA9-F8D5-617B-048A-5DA88B6A12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/>
            </a:pPr>
            <a:r>
              <a:rPr lang="en-US"/>
              <a:t>Anne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E39D31-AEE3-80FF-AE80-6431EF4E4E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DC217-DF71-1A49-B3EA-559F1F43B0F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3468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2F12520F-958B-5247-8A99-2349CA5C05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1" y="0"/>
            <a:ext cx="121793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40ADD90-B246-DB49-A2DC-A693D090DE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54216" y="2532185"/>
            <a:ext cx="5630157" cy="2270927"/>
          </a:xfrm>
        </p:spPr>
        <p:txBody>
          <a:bodyPr anchor="b"/>
          <a:lstStyle>
            <a:lvl1pPr algn="l">
              <a:lnSpc>
                <a:spcPct val="80000"/>
              </a:lnSpc>
              <a:defRPr sz="4500" b="1" i="0">
                <a:latin typeface="Garamond" panose="020204040303010108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67ACF2-12A4-C74C-A0AD-490B8747D8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54217" y="4823210"/>
            <a:ext cx="5630156" cy="776235"/>
          </a:xfrm>
        </p:spPr>
        <p:txBody>
          <a:bodyPr>
            <a:normAutofit/>
          </a:bodyPr>
          <a:lstStyle>
            <a:lvl1pPr marL="0" indent="0" algn="l">
              <a:buNone/>
              <a:defRPr sz="2400" b="0" i="1">
                <a:latin typeface="Garamond" panose="02020404030301010803" pitchFamily="18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787EE7A-97A0-3C47-A966-9254558602B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99336" y="774365"/>
            <a:ext cx="3848379" cy="12989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E88ED3F-D7AC-FE49-BBA0-1BBCB2856B9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72670" y="3298203"/>
            <a:ext cx="3559295" cy="3390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58364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5437D263-56EA-A44E-87EF-41B49A2F66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48" y="0"/>
            <a:ext cx="1218590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EF77EC-E54D-7D4B-85C5-1EBFDC5DDA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222721"/>
          </a:xfrm>
        </p:spPr>
        <p:txBody>
          <a:bodyPr anchor="b">
            <a:normAutofit/>
          </a:bodyPr>
          <a:lstStyle>
            <a:lvl1pPr algn="ctr">
              <a:defRPr sz="5500" b="1"/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DBF7D6-E05E-CD47-800C-330DE7CC56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500" b="0" i="0">
                <a:solidFill>
                  <a:srgbClr val="4D4D4F"/>
                </a:solidFill>
                <a:latin typeface="Avenir Book" panose="02000503020000020003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32562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hart&#10;&#10;Description automatically generated">
            <a:extLst>
              <a:ext uri="{FF2B5EF4-FFF2-40B4-BE49-F238E27FC236}">
                <a16:creationId xmlns:a16="http://schemas.microsoft.com/office/drawing/2014/main" id="{983F35EC-E7CC-5A43-BE61-0A32C4924B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48" y="0"/>
            <a:ext cx="12185904" cy="6858000"/>
          </a:xfrm>
          <a:prstGeom prst="rect">
            <a:avLst/>
          </a:prstGeom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CDAD8772-A81F-E94A-A60C-826ACB523B49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967958" y="671332"/>
            <a:ext cx="5224041" cy="526648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pic>
        <p:nvPicPr>
          <p:cNvPr id="8" name="Picture 7" descr="Logo, icon&#10;&#10;Description automatically generated">
            <a:extLst>
              <a:ext uri="{FF2B5EF4-FFF2-40B4-BE49-F238E27FC236}">
                <a16:creationId xmlns:a16="http://schemas.microsoft.com/office/drawing/2014/main" id="{B57B4488-8595-D943-A1F9-C22D8014E9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29DBF7D6-E05E-CD47-800C-330DE7CC56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5406" y="3602038"/>
            <a:ext cx="4680030" cy="1655762"/>
          </a:xfrm>
        </p:spPr>
        <p:txBody>
          <a:bodyPr>
            <a:normAutofit/>
          </a:bodyPr>
          <a:lstStyle>
            <a:lvl1pPr marL="0" indent="0" algn="l">
              <a:buNone/>
              <a:defRPr sz="2500" b="0" i="0">
                <a:latin typeface="Avenir Book" panose="02000503020000020003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EF77EC-E54D-7D4B-85C5-1EBFDC5DDA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5406" y="1122363"/>
            <a:ext cx="4656881" cy="2222721"/>
          </a:xfrm>
        </p:spPr>
        <p:txBody>
          <a:bodyPr anchor="b">
            <a:noAutofit/>
          </a:bodyPr>
          <a:lstStyle>
            <a:lvl1pPr algn="l">
              <a:defRPr sz="5500" b="1"/>
            </a:lvl1pPr>
          </a:lstStyle>
          <a:p>
            <a:r>
              <a:rPr lang="en-US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40238410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hart, funnel chart&#10;&#10;Description automatically generated">
            <a:extLst>
              <a:ext uri="{FF2B5EF4-FFF2-40B4-BE49-F238E27FC236}">
                <a16:creationId xmlns:a16="http://schemas.microsoft.com/office/drawing/2014/main" id="{1EA04E8E-FE67-3745-A791-B7692667C5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48" y="0"/>
            <a:ext cx="12185904" cy="6858000"/>
          </a:xfrm>
          <a:prstGeom prst="rect">
            <a:avLst/>
          </a:prstGeom>
        </p:spPr>
      </p:pic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BD179C2A-E5CF-8742-8576-F8BC7C49C12F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8704162" y="671332"/>
            <a:ext cx="3487837" cy="526648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pic>
        <p:nvPicPr>
          <p:cNvPr id="10" name="Picture 9" descr="Logo&#10;&#10;Description automatically generated with medium confidence">
            <a:extLst>
              <a:ext uri="{FF2B5EF4-FFF2-40B4-BE49-F238E27FC236}">
                <a16:creationId xmlns:a16="http://schemas.microsoft.com/office/drawing/2014/main" id="{8F04284A-787F-2F4A-86A0-7BEC2E4C7C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1BF55C-1446-D641-AB19-5FA3FF852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ABB99-F3E1-C449-AD22-FBA18BFCF994}" type="slidenum">
              <a:rPr lang="en-US" smtClean="0"/>
              <a:t>‹#›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7EC54B-48CF-A142-883C-2406D63D6D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99191"/>
            <a:ext cx="7368251" cy="3977772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="0" i="0">
                <a:latin typeface="Avenir" panose="02000503020000020003" pitchFamily="2" charset="0"/>
              </a:defRPr>
            </a:lvl1pPr>
            <a:lvl2pPr>
              <a:defRPr b="0" i="0">
                <a:latin typeface="Avenir" panose="02000503020000020003" pitchFamily="2" charset="0"/>
              </a:defRPr>
            </a:lvl2pPr>
            <a:lvl3pPr>
              <a:defRPr b="0" i="0">
                <a:latin typeface="Avenir" panose="02000503020000020003" pitchFamily="2" charset="0"/>
              </a:defRPr>
            </a:lvl3pPr>
            <a:lvl4pPr>
              <a:defRPr b="0" i="0">
                <a:latin typeface="Avenir" panose="02000503020000020003" pitchFamily="2" charset="0"/>
              </a:defRPr>
            </a:lvl4pPr>
            <a:lvl5pPr>
              <a:defRPr b="0" i="0">
                <a:latin typeface="Avenir" panose="02000503020000020003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E39FA-9C0A-CE4D-B132-20541F2E2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032" y="0"/>
            <a:ext cx="7346844" cy="18172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040572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E39FA-9C0A-CE4D-B132-20541F2E2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7EC54B-48CF-A142-883C-2406D63D6D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Font typeface="Arial" panose="020B0604020202020204" pitchFamily="34" charset="0"/>
              <a:buNone/>
              <a:defRPr b="0" i="0">
                <a:latin typeface="Avenir" panose="02000503020000020003" pitchFamily="2" charset="0"/>
              </a:defRPr>
            </a:lvl1pPr>
            <a:lvl2pPr>
              <a:defRPr b="0" i="0">
                <a:latin typeface="Avenir" panose="02000503020000020003" pitchFamily="2" charset="0"/>
              </a:defRPr>
            </a:lvl2pPr>
            <a:lvl3pPr>
              <a:defRPr b="0" i="0">
                <a:latin typeface="Avenir" panose="02000503020000020003" pitchFamily="2" charset="0"/>
              </a:defRPr>
            </a:lvl3pPr>
            <a:lvl4pPr>
              <a:defRPr b="0" i="0">
                <a:latin typeface="Avenir" panose="02000503020000020003" pitchFamily="2" charset="0"/>
              </a:defRPr>
            </a:lvl4pPr>
            <a:lvl5pPr>
              <a:defRPr b="0" i="0">
                <a:latin typeface="Avenir" panose="02000503020000020003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1BF55C-1446-D641-AB19-5FA3FF852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ABB99-F3E1-C449-AD22-FBA18BFCF9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910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3CF66-BDB2-8648-874C-427BEE94A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D8BC74-72C8-704E-8530-3254EC8FB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ABB99-F3E1-C449-AD22-FBA18BFCF99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B004711-1E9F-7743-88E1-2791A8B2CC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199191"/>
            <a:ext cx="5076462" cy="3977772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="0" i="0">
                <a:latin typeface="Avenir" panose="02000503020000020003" pitchFamily="2" charset="0"/>
              </a:defRPr>
            </a:lvl1pPr>
            <a:lvl2pPr>
              <a:defRPr b="0" i="0">
                <a:latin typeface="Avenir" panose="02000503020000020003" pitchFamily="2" charset="0"/>
              </a:defRPr>
            </a:lvl2pPr>
            <a:lvl3pPr>
              <a:defRPr b="0" i="0">
                <a:latin typeface="Avenir" panose="02000503020000020003" pitchFamily="2" charset="0"/>
              </a:defRPr>
            </a:lvl3pPr>
            <a:lvl4pPr>
              <a:defRPr b="0" i="0">
                <a:latin typeface="Avenir" panose="02000503020000020003" pitchFamily="2" charset="0"/>
              </a:defRPr>
            </a:lvl4pPr>
            <a:lvl5pPr>
              <a:defRPr b="0" i="0">
                <a:latin typeface="Avenir" panose="02000503020000020003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4FBCFE1-F0A4-994A-9E6C-9C122D1FC5F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42927" y="2199191"/>
            <a:ext cx="5070676" cy="3977772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="0" i="0">
                <a:latin typeface="Avenir" panose="02000503020000020003" pitchFamily="2" charset="0"/>
              </a:defRPr>
            </a:lvl1pPr>
            <a:lvl2pPr>
              <a:defRPr b="0" i="0">
                <a:latin typeface="Avenir" panose="02000503020000020003" pitchFamily="2" charset="0"/>
              </a:defRPr>
            </a:lvl2pPr>
            <a:lvl3pPr>
              <a:defRPr b="0" i="0">
                <a:latin typeface="Avenir" panose="02000503020000020003" pitchFamily="2" charset="0"/>
              </a:defRPr>
            </a:lvl3pPr>
            <a:lvl4pPr>
              <a:defRPr b="0" i="0">
                <a:latin typeface="Avenir" panose="02000503020000020003" pitchFamily="2" charset="0"/>
              </a:defRPr>
            </a:lvl4pPr>
            <a:lvl5pPr>
              <a:defRPr b="0" i="0">
                <a:latin typeface="Avenir" panose="02000503020000020003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027657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CE2F2A-74C4-5C4D-A8C7-50B00F2D1C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30453"/>
            <a:ext cx="5157787" cy="680919"/>
          </a:xfrm>
        </p:spPr>
        <p:txBody>
          <a:bodyPr anchor="b"/>
          <a:lstStyle>
            <a:lvl1pPr marL="0" indent="0">
              <a:buNone/>
              <a:defRPr sz="2400" b="1" i="0">
                <a:latin typeface="Avenir Medium" panose="02000503020000020003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A3BB40-43E4-2A47-8C46-921BFFB6EA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812647"/>
            <a:ext cx="5157787" cy="3377015"/>
          </a:xfrm>
        </p:spPr>
        <p:txBody>
          <a:bodyPr/>
          <a:lstStyle>
            <a:lvl1pPr marL="0" indent="0">
              <a:buNone/>
              <a:defRPr sz="2200"/>
            </a:lvl1pPr>
            <a:lvl2pPr>
              <a:defRPr sz="22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BE89EE-C15E-FF48-A9E3-1C59FBD49E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030453"/>
            <a:ext cx="5183188" cy="680919"/>
          </a:xfrm>
        </p:spPr>
        <p:txBody>
          <a:bodyPr anchor="b"/>
          <a:lstStyle>
            <a:lvl1pPr marL="0" indent="0">
              <a:buNone/>
              <a:defRPr sz="2400" b="1" i="0">
                <a:latin typeface="Avenir Medium" panose="02000503020000020003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C5D8E1-83A1-A549-BE39-9C9F960804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77923"/>
            <a:ext cx="5183188" cy="3411739"/>
          </a:xfrm>
        </p:spPr>
        <p:txBody>
          <a:bodyPr/>
          <a:lstStyle>
            <a:lvl1pPr marL="0" indent="0">
              <a:buNone/>
              <a:defRPr sz="2200"/>
            </a:lvl1pPr>
            <a:lvl2pPr>
              <a:defRPr sz="22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452B74-0592-D34B-BE9B-98BA0B7DB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ABB99-F3E1-C449-AD22-FBA18BFCF99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9CF5238-F148-DB4B-8C5B-EF6923D91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032" y="365126"/>
            <a:ext cx="10515600" cy="157942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906912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78BB6-C8DD-124C-B11D-AE7CB024E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72272"/>
            <a:ext cx="3932237" cy="143526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408386-69CC-9747-854D-35FE10847B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2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6C927C-D2E9-4A45-B7B2-9CDEE50C13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546430"/>
            <a:ext cx="3932237" cy="332255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FBF4C3-8DD8-9848-967D-73F4045C1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ABB99-F3E1-C449-AD22-FBA18BFCF9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1827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2D37E3A-EDB1-384C-A8BE-8A5BC8D5FB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3EEFAF-5CB1-EA40-94BA-0A6D4183C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ABB99-F3E1-C449-AD22-FBA18BFCF99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35D629D-8521-0F42-A10A-1F43173F0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72272"/>
            <a:ext cx="3932237" cy="143526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4C87C81C-8C9F-6D4E-8CD0-6F41ABB737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546430"/>
            <a:ext cx="3932237" cy="332255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703828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5437D263-56EA-A44E-87EF-41B49A2F66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48" y="0"/>
            <a:ext cx="1218590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EF77EC-E54D-7D4B-85C5-1EBFDC5DDA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222721"/>
          </a:xfrm>
        </p:spPr>
        <p:txBody>
          <a:bodyPr anchor="b">
            <a:normAutofit/>
          </a:bodyPr>
          <a:lstStyle>
            <a:lvl1pPr algn="ctr">
              <a:defRPr sz="5500" b="1"/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DBF7D6-E05E-CD47-800C-330DE7CC56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500" b="0" i="0">
                <a:solidFill>
                  <a:srgbClr val="4D4D4F"/>
                </a:solidFill>
                <a:latin typeface="Avenir Next" panose="020B05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682114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hart&#10;&#10;Description automatically generated">
            <a:extLst>
              <a:ext uri="{FF2B5EF4-FFF2-40B4-BE49-F238E27FC236}">
                <a16:creationId xmlns:a16="http://schemas.microsoft.com/office/drawing/2014/main" id="{983F35EC-E7CC-5A43-BE61-0A32C4924B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48" y="0"/>
            <a:ext cx="12185904" cy="6858000"/>
          </a:xfrm>
          <a:prstGeom prst="rect">
            <a:avLst/>
          </a:prstGeom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CDAD8772-A81F-E94A-A60C-826ACB523B49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967958" y="671332"/>
            <a:ext cx="5224041" cy="526648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pic>
        <p:nvPicPr>
          <p:cNvPr id="8" name="Picture 7" descr="Logo, icon&#10;&#10;Description automatically generated">
            <a:extLst>
              <a:ext uri="{FF2B5EF4-FFF2-40B4-BE49-F238E27FC236}">
                <a16:creationId xmlns:a16="http://schemas.microsoft.com/office/drawing/2014/main" id="{B57B4488-8595-D943-A1F9-C22D8014E9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29DBF7D6-E05E-CD47-800C-330DE7CC56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5406" y="3602038"/>
            <a:ext cx="4680030" cy="1655762"/>
          </a:xfrm>
        </p:spPr>
        <p:txBody>
          <a:bodyPr>
            <a:normAutofit/>
          </a:bodyPr>
          <a:lstStyle>
            <a:lvl1pPr marL="0" indent="0" algn="l">
              <a:buNone/>
              <a:defRPr sz="2500" b="0" i="0">
                <a:latin typeface="Avenir Next" panose="020B05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EF77EC-E54D-7D4B-85C5-1EBFDC5DDA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5406" y="1122363"/>
            <a:ext cx="4656881" cy="2222721"/>
          </a:xfrm>
        </p:spPr>
        <p:txBody>
          <a:bodyPr anchor="b">
            <a:noAutofit/>
          </a:bodyPr>
          <a:lstStyle>
            <a:lvl1pPr algn="l">
              <a:defRPr sz="5500" b="1"/>
            </a:lvl1pPr>
          </a:lstStyle>
          <a:p>
            <a:r>
              <a:rPr lang="en-US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16972042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D30273-E303-B840-A360-8AD45E23C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7A6200-2AB5-6944-8A6E-4B622A9F96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5ECE6D-1EF8-5F4B-9B6C-076B5F47DC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900" b="1" i="0">
                <a:latin typeface="Myriad Pro" panose="020B0503030403020204" pitchFamily="34" charset="0"/>
              </a:defRPr>
            </a:lvl1pPr>
          </a:lstStyle>
          <a:p>
            <a:fld id="{DB56FC38-0F8A-3E46-B9BD-5B5B607B629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467FFF-2420-054C-A9F8-4698AA3564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457701" y="4521200"/>
            <a:ext cx="7734300" cy="233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87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hart, funnel chart&#10;&#10;Description automatically generated">
            <a:extLst>
              <a:ext uri="{FF2B5EF4-FFF2-40B4-BE49-F238E27FC236}">
                <a16:creationId xmlns:a16="http://schemas.microsoft.com/office/drawing/2014/main" id="{1EA04E8E-FE67-3745-A791-B7692667C5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48" y="0"/>
            <a:ext cx="12185904" cy="6858000"/>
          </a:xfrm>
          <a:prstGeom prst="rect">
            <a:avLst/>
          </a:prstGeom>
        </p:spPr>
      </p:pic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BD179C2A-E5CF-8742-8576-F8BC7C49C12F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8704162" y="671332"/>
            <a:ext cx="3487837" cy="526648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pic>
        <p:nvPicPr>
          <p:cNvPr id="10" name="Picture 9" descr="Logo&#10;&#10;Description automatically generated with medium confidence">
            <a:extLst>
              <a:ext uri="{FF2B5EF4-FFF2-40B4-BE49-F238E27FC236}">
                <a16:creationId xmlns:a16="http://schemas.microsoft.com/office/drawing/2014/main" id="{8F04284A-787F-2F4A-86A0-7BEC2E4C7C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1BF55C-1446-D641-AB19-5FA3FF852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ABB99-F3E1-C449-AD22-FBA18BFCF994}" type="slidenum">
              <a:rPr lang="en-US" smtClean="0"/>
              <a:t>‹#›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7EC54B-48CF-A142-883C-2406D63D6D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99191"/>
            <a:ext cx="7368251" cy="3977772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="0" i="0">
                <a:latin typeface="Avenir Next" panose="020B0503020202020204" pitchFamily="34" charset="0"/>
              </a:defRPr>
            </a:lvl1pPr>
            <a:lvl2pPr>
              <a:defRPr b="0" i="0">
                <a:latin typeface="Avenir Next" panose="020B0503020202020204" pitchFamily="34" charset="0"/>
              </a:defRPr>
            </a:lvl2pPr>
            <a:lvl3pPr>
              <a:defRPr b="0" i="0">
                <a:latin typeface="Avenir Next" panose="020B0503020202020204" pitchFamily="34" charset="0"/>
              </a:defRPr>
            </a:lvl3pPr>
            <a:lvl4pPr>
              <a:defRPr b="0" i="0">
                <a:latin typeface="Avenir Next" panose="020B0503020202020204" pitchFamily="34" charset="0"/>
              </a:defRPr>
            </a:lvl4pPr>
            <a:lvl5pPr>
              <a:defRPr b="0" i="0">
                <a:latin typeface="Avenir Next" panose="020B05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E39FA-9C0A-CE4D-B132-20541F2E2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032" y="0"/>
            <a:ext cx="7346844" cy="18172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894499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E39FA-9C0A-CE4D-B132-20541F2E2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7EC54B-48CF-A142-883C-2406D63D6D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Font typeface="Arial" panose="020B0604020202020204" pitchFamily="34" charset="0"/>
              <a:buNone/>
              <a:defRPr b="0" i="0">
                <a:latin typeface="Avenir Next" panose="020B0503020202020204" pitchFamily="34" charset="0"/>
              </a:defRPr>
            </a:lvl1pPr>
            <a:lvl2pPr>
              <a:defRPr b="0" i="0">
                <a:latin typeface="Avenir Next" panose="020B0503020202020204" pitchFamily="34" charset="0"/>
              </a:defRPr>
            </a:lvl2pPr>
            <a:lvl3pPr>
              <a:defRPr b="0" i="0">
                <a:latin typeface="Avenir Next" panose="020B0503020202020204" pitchFamily="34" charset="0"/>
              </a:defRPr>
            </a:lvl3pPr>
            <a:lvl4pPr>
              <a:defRPr b="0" i="0">
                <a:latin typeface="Avenir Next" panose="020B0503020202020204" pitchFamily="34" charset="0"/>
              </a:defRPr>
            </a:lvl4pPr>
            <a:lvl5pPr>
              <a:defRPr b="0" i="0">
                <a:latin typeface="Avenir Next" panose="020B05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1BF55C-1446-D641-AB19-5FA3FF852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ABB99-F3E1-C449-AD22-FBA18BFCF9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6467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3CF66-BDB2-8648-874C-427BEE94A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D8BC74-72C8-704E-8530-3254EC8FB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ABB99-F3E1-C449-AD22-FBA18BFCF99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B004711-1E9F-7743-88E1-2791A8B2CC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199191"/>
            <a:ext cx="5076462" cy="3977772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="0" i="0">
                <a:latin typeface="Avenir Next" panose="020B0503020202020204" pitchFamily="34" charset="0"/>
              </a:defRPr>
            </a:lvl1pPr>
            <a:lvl2pPr>
              <a:defRPr b="0" i="0">
                <a:latin typeface="Avenir Next" panose="020B0503020202020204" pitchFamily="34" charset="0"/>
              </a:defRPr>
            </a:lvl2pPr>
            <a:lvl3pPr>
              <a:defRPr b="0" i="0">
                <a:latin typeface="Avenir Next" panose="020B0503020202020204" pitchFamily="34" charset="0"/>
              </a:defRPr>
            </a:lvl3pPr>
            <a:lvl4pPr>
              <a:defRPr b="0" i="0">
                <a:latin typeface="Avenir Next" panose="020B0503020202020204" pitchFamily="34" charset="0"/>
              </a:defRPr>
            </a:lvl4pPr>
            <a:lvl5pPr>
              <a:defRPr b="0" i="0">
                <a:latin typeface="Avenir Next" panose="020B05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4FBCFE1-F0A4-994A-9E6C-9C122D1FC5F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42927" y="2199191"/>
            <a:ext cx="5070676" cy="3977772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="0" i="0">
                <a:latin typeface="Avenir Next" panose="020B0503020202020204" pitchFamily="34" charset="0"/>
              </a:defRPr>
            </a:lvl1pPr>
            <a:lvl2pPr>
              <a:defRPr b="0" i="0">
                <a:latin typeface="Avenir Next" panose="020B0503020202020204" pitchFamily="34" charset="0"/>
              </a:defRPr>
            </a:lvl2pPr>
            <a:lvl3pPr>
              <a:defRPr b="0" i="0">
                <a:latin typeface="Avenir Next" panose="020B0503020202020204" pitchFamily="34" charset="0"/>
              </a:defRPr>
            </a:lvl3pPr>
            <a:lvl4pPr>
              <a:defRPr b="0" i="0">
                <a:latin typeface="Avenir Next" panose="020B0503020202020204" pitchFamily="34" charset="0"/>
              </a:defRPr>
            </a:lvl4pPr>
            <a:lvl5pPr>
              <a:defRPr b="0" i="0">
                <a:latin typeface="Avenir Next" panose="020B05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319131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CE2F2A-74C4-5C4D-A8C7-50B00F2D1C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30453"/>
            <a:ext cx="5157787" cy="680919"/>
          </a:xfrm>
        </p:spPr>
        <p:txBody>
          <a:bodyPr anchor="b"/>
          <a:lstStyle>
            <a:lvl1pPr marL="0" indent="0">
              <a:buNone/>
              <a:defRPr sz="2400" b="1" i="0">
                <a:latin typeface="Avenir Next Demi Bold" panose="020B0503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A3BB40-43E4-2A47-8C46-921BFFB6EA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812647"/>
            <a:ext cx="5157787" cy="3377015"/>
          </a:xfrm>
        </p:spPr>
        <p:txBody>
          <a:bodyPr/>
          <a:lstStyle>
            <a:lvl1pPr marL="0" indent="0">
              <a:buNone/>
              <a:defRPr sz="2200"/>
            </a:lvl1pPr>
            <a:lvl2pPr>
              <a:defRPr sz="22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BE89EE-C15E-FF48-A9E3-1C59FBD49E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030453"/>
            <a:ext cx="5183188" cy="680919"/>
          </a:xfrm>
        </p:spPr>
        <p:txBody>
          <a:bodyPr anchor="b"/>
          <a:lstStyle>
            <a:lvl1pPr marL="0" indent="0">
              <a:buNone/>
              <a:defRPr sz="2400" b="1" i="0">
                <a:latin typeface="Avenir Next Demi Bold" panose="020B0503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C5D8E1-83A1-A549-BE39-9C9F960804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77923"/>
            <a:ext cx="5183188" cy="3411739"/>
          </a:xfrm>
        </p:spPr>
        <p:txBody>
          <a:bodyPr/>
          <a:lstStyle>
            <a:lvl1pPr marL="0" indent="0">
              <a:buNone/>
              <a:defRPr sz="2200"/>
            </a:lvl1pPr>
            <a:lvl2pPr>
              <a:defRPr sz="22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452B74-0592-D34B-BE9B-98BA0B7DB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ABB99-F3E1-C449-AD22-FBA18BFCF99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9CF5238-F148-DB4B-8C5B-EF6923D91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032" y="365126"/>
            <a:ext cx="10515600" cy="157942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581012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78BB6-C8DD-124C-B11D-AE7CB024E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72272"/>
            <a:ext cx="3932237" cy="143526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408386-69CC-9747-854D-35FE10847B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2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6C927C-D2E9-4A45-B7B2-9CDEE50C13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546430"/>
            <a:ext cx="3932237" cy="332255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FBF4C3-8DD8-9848-967D-73F4045C1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ABB99-F3E1-C449-AD22-FBA18BFCF9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8308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2D37E3A-EDB1-384C-A8BE-8A5BC8D5FB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3EEFAF-5CB1-EA40-94BA-0A6D4183C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ABB99-F3E1-C449-AD22-FBA18BFCF99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35D629D-8521-0F42-A10A-1F43173F0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72272"/>
            <a:ext cx="3932237" cy="143526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4C87C81C-8C9F-6D4E-8CD0-6F41ABB737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546430"/>
            <a:ext cx="3932237" cy="332255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641719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ot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5ED18-7A07-47F1-8056-CD86B076A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8721" y="1684338"/>
            <a:ext cx="8594558" cy="2810460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defRPr sz="4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C91C146-F9A8-9A4C-9508-8590923B8D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519405"/>
            <a:ext cx="1364297" cy="1094521"/>
          </a:xfrm>
        </p:spPr>
        <p:txBody>
          <a:bodyPr>
            <a:noAutofit/>
          </a:bodyPr>
          <a:lstStyle>
            <a:lvl1pPr marL="0" indent="0" algn="ctr">
              <a:buNone/>
              <a:defRPr sz="23900" b="1">
                <a:solidFill>
                  <a:schemeClr val="accent1">
                    <a:lumMod val="75000"/>
                  </a:schemeClr>
                </a:solidFill>
                <a:latin typeface="Tenorite" pitchFamily="2" charset="0"/>
              </a:defRPr>
            </a:lvl1pPr>
            <a:lvl2pPr marL="457200" indent="0">
              <a:buNone/>
              <a:defRPr b="1">
                <a:solidFill>
                  <a:schemeClr val="bg1"/>
                </a:solidFill>
                <a:latin typeface="Tenorite" pitchFamily="2" charset="0"/>
              </a:defRPr>
            </a:lvl2pPr>
            <a:lvl3pPr marL="914400" indent="0">
              <a:buNone/>
              <a:defRPr b="1">
                <a:solidFill>
                  <a:schemeClr val="bg1"/>
                </a:solidFill>
                <a:latin typeface="Tenorite" pitchFamily="2" charset="0"/>
              </a:defRPr>
            </a:lvl3pPr>
            <a:lvl4pPr marL="1371600" indent="0">
              <a:buNone/>
              <a:defRPr b="1">
                <a:solidFill>
                  <a:schemeClr val="bg1"/>
                </a:solidFill>
                <a:latin typeface="Tenorite" pitchFamily="2" charset="0"/>
              </a:defRPr>
            </a:lvl4pPr>
            <a:lvl5pPr marL="1828800" indent="0">
              <a:buNone/>
              <a:defRPr b="1">
                <a:solidFill>
                  <a:schemeClr val="bg1"/>
                </a:solidFill>
                <a:latin typeface="Tenorite" pitchFamily="2" charset="0"/>
              </a:defRPr>
            </a:lvl5pPr>
          </a:lstStyle>
          <a:p>
            <a:pPr lvl="0"/>
            <a:r>
              <a:rPr lang="en-US"/>
              <a:t>“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22D6C2B-78AC-DD47-9289-067C968B06C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81813" y="4494213"/>
            <a:ext cx="3511550" cy="679450"/>
          </a:xfrm>
        </p:spPr>
        <p:txBody>
          <a:bodyPr>
            <a:noAutofit/>
          </a:bodyPr>
          <a:lstStyle>
            <a:lvl1pPr marL="0" indent="0" algn="r">
              <a:buNone/>
              <a:defRPr sz="2000">
                <a:solidFill>
                  <a:schemeClr val="bg1"/>
                </a:solidFill>
                <a:latin typeface="+mn-lt"/>
              </a:defRPr>
            </a:lvl1pPr>
            <a:lvl2pPr marL="457200" indent="0" algn="r">
              <a:buNone/>
              <a:defRPr sz="1800">
                <a:solidFill>
                  <a:schemeClr val="bg1"/>
                </a:solidFill>
                <a:latin typeface="Tenorite" pitchFamily="2" charset="0"/>
              </a:defRPr>
            </a:lvl2pPr>
            <a:lvl3pPr marL="914400" indent="0" algn="r">
              <a:buNone/>
              <a:defRPr sz="1600">
                <a:solidFill>
                  <a:schemeClr val="bg1"/>
                </a:solidFill>
                <a:latin typeface="Tenorite" pitchFamily="2" charset="0"/>
              </a:defRPr>
            </a:lvl3pPr>
            <a:lvl4pPr marL="1371600" indent="0" algn="r">
              <a:buNone/>
              <a:defRPr sz="1400">
                <a:solidFill>
                  <a:schemeClr val="bg1"/>
                </a:solidFill>
                <a:latin typeface="Tenorite" pitchFamily="2" charset="0"/>
              </a:defRPr>
            </a:lvl4pPr>
            <a:lvl5pPr marL="1828800" indent="0" algn="r">
              <a:buNone/>
              <a:defRPr sz="1400">
                <a:solidFill>
                  <a:schemeClr val="bg1"/>
                </a:solidFill>
                <a:latin typeface="Tenorite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612193CD-03AD-D74D-A5CD-747A9B53F49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609104" y="3399692"/>
            <a:ext cx="1364297" cy="1094521"/>
          </a:xfrm>
        </p:spPr>
        <p:txBody>
          <a:bodyPr>
            <a:noAutofit/>
          </a:bodyPr>
          <a:lstStyle>
            <a:lvl1pPr marL="0" indent="0" algn="ctr">
              <a:buNone/>
              <a:defRPr sz="23900" b="1">
                <a:solidFill>
                  <a:schemeClr val="accent1">
                    <a:lumMod val="75000"/>
                  </a:schemeClr>
                </a:solidFill>
                <a:latin typeface="Tenorite" pitchFamily="2" charset="0"/>
              </a:defRPr>
            </a:lvl1pPr>
            <a:lvl2pPr marL="457200" indent="0">
              <a:buNone/>
              <a:defRPr b="1">
                <a:solidFill>
                  <a:schemeClr val="bg1"/>
                </a:solidFill>
                <a:latin typeface="Tenorite" pitchFamily="2" charset="0"/>
              </a:defRPr>
            </a:lvl2pPr>
            <a:lvl3pPr marL="914400" indent="0">
              <a:buNone/>
              <a:defRPr b="1">
                <a:solidFill>
                  <a:schemeClr val="bg1"/>
                </a:solidFill>
                <a:latin typeface="Tenorite" pitchFamily="2" charset="0"/>
              </a:defRPr>
            </a:lvl3pPr>
            <a:lvl4pPr marL="1371600" indent="0">
              <a:buNone/>
              <a:defRPr b="1">
                <a:solidFill>
                  <a:schemeClr val="bg1"/>
                </a:solidFill>
                <a:latin typeface="Tenorite" pitchFamily="2" charset="0"/>
              </a:defRPr>
            </a:lvl4pPr>
            <a:lvl5pPr marL="1828800" indent="0">
              <a:buNone/>
              <a:defRPr b="1">
                <a:solidFill>
                  <a:schemeClr val="bg1"/>
                </a:solidFill>
                <a:latin typeface="Tenorite" pitchFamily="2" charset="0"/>
              </a:defRPr>
            </a:lvl5pPr>
          </a:lstStyle>
          <a:p>
            <a:pPr lvl="0"/>
            <a:r>
              <a:rPr lang="en-US"/>
              <a:t>”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en-US"/>
              <a:t>Developing a Strategic Plan for Growth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2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 descr="A close-up of a logo&#10;&#10;AI-generated content may be incorrect.">
            <a:extLst>
              <a:ext uri="{FF2B5EF4-FFF2-40B4-BE49-F238E27FC236}">
                <a16:creationId xmlns:a16="http://schemas.microsoft.com/office/drawing/2014/main" id="{9B56CE74-EEF0-7E42-C02C-82D4890866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013743"/>
            <a:ext cx="2782859" cy="818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249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ED887-705E-AF42-BD86-08B3FBFA5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9400" y="2488565"/>
            <a:ext cx="598932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6057E58-779B-2549-A333-16C9DF3558E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59400" y="3981288"/>
            <a:ext cx="5948363" cy="1470387"/>
          </a:xfrm>
          <a:prstGeom prst="rect">
            <a:avLst/>
          </a:prstGeom>
        </p:spPr>
        <p:txBody>
          <a:bodyPr/>
          <a:lstStyle>
            <a:lvl1pPr>
              <a:defRPr>
                <a:latin typeface="Avenir Book" panose="02000503020000020003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D397CE6-4CC6-AE41-A8AB-0F04E62FF16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59400" y="1805651"/>
            <a:ext cx="5926138" cy="509588"/>
          </a:xfrm>
          <a:prstGeom prst="rect">
            <a:avLst/>
          </a:prstGeom>
        </p:spPr>
        <p:txBody>
          <a:bodyPr anchor="b"/>
          <a:lstStyle>
            <a:lvl1pPr>
              <a:defRPr sz="1800" b="1" i="0">
                <a:solidFill>
                  <a:schemeClr val="accent3"/>
                </a:solidFill>
                <a:latin typeface="Myriad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4343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41CE8-0A06-1043-AA9D-8147FB5AB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lnSpc>
                <a:spcPct val="80000"/>
              </a:lnSpc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288352-5C7A-9E49-A48B-E812737C56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400" b="0" i="1">
                <a:solidFill>
                  <a:schemeClr val="tx1">
                    <a:tint val="75000"/>
                  </a:schemeClr>
                </a:solidFill>
                <a:latin typeface="Garamond" panose="02020404030301010803" pitchFamily="18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C8B4DBFB-4101-7D4A-A532-8F6971F99D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900" b="1" i="0">
                <a:latin typeface="Myriad Pro" panose="020B0503030403020204" pitchFamily="34" charset="0"/>
              </a:defRPr>
            </a:lvl1pPr>
          </a:lstStyle>
          <a:p>
            <a:fld id="{DB56FC38-0F8A-3E46-B9BD-5B5B607B629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277B6C6-A391-E649-9D4C-35A429CED8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457701" y="4521200"/>
            <a:ext cx="7734300" cy="233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197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5973F-83C0-5B45-9722-220AFEBD2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4AB586-9EA7-2A4C-8B2F-F14BDD176C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980233-40A2-E64F-ABEB-EC39F7415E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92124D4-7711-4A4B-8B62-25297E9FE8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900" b="1" i="0">
                <a:latin typeface="Myriad Pro" panose="020B0503030403020204" pitchFamily="34" charset="0"/>
              </a:defRPr>
            </a:lvl1pPr>
          </a:lstStyle>
          <a:p>
            <a:fld id="{DB56FC38-0F8A-3E46-B9BD-5B5B607B629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9E387C3-10FA-AB44-83CC-FD84A735B6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457701" y="4521200"/>
            <a:ext cx="7734300" cy="233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476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A6831-A830-9348-A18C-CB62F0A66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56471C-C82E-5047-93FA-E53DF03945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71ED79-2CC1-4342-B97D-708A768395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C116DF-9C05-7F42-867E-F88E76C16C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E12F18-33EE-BE4E-B8E7-D65DA79C5F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9485C029-88AF-114E-AC17-CDC6259742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900" b="1" i="0">
                <a:latin typeface="Myriad Pro" panose="020B0503030403020204" pitchFamily="34" charset="0"/>
              </a:defRPr>
            </a:lvl1pPr>
          </a:lstStyle>
          <a:p>
            <a:fld id="{DB56FC38-0F8A-3E46-B9BD-5B5B607B629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1894562-CE48-4B4D-9EA4-683C22B0CA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457701" y="4521200"/>
            <a:ext cx="7734300" cy="233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177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8ECE9E-9B87-8A47-A0C0-649A3E800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B1554AB-399A-CD4F-9BD5-393366ED33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900" b="1" i="0">
                <a:latin typeface="Myriad Pro" panose="020B0503030403020204" pitchFamily="34" charset="0"/>
              </a:defRPr>
            </a:lvl1pPr>
          </a:lstStyle>
          <a:p>
            <a:fld id="{DB56FC38-0F8A-3E46-B9BD-5B5B607B629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F898D6-F687-AE4B-ADAC-DFFD686637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457701" y="4521200"/>
            <a:ext cx="7734300" cy="233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579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746EE3-5ADA-434C-8689-21F9EAE808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900" b="1" i="0">
                <a:latin typeface="Myriad Pro" panose="020B0503030403020204" pitchFamily="34" charset="0"/>
              </a:defRPr>
            </a:lvl1pPr>
          </a:lstStyle>
          <a:p>
            <a:fld id="{DB56FC38-0F8A-3E46-B9BD-5B5B607B629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50A28D-166C-9B42-8807-5EC6BF49A2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457701" y="4521200"/>
            <a:ext cx="7734300" cy="233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210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397435-50CB-D642-A4FF-6A5DE7EAF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D82DA8-916C-AC4C-8C66-C83CD07E5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89A656-E126-1943-B081-079BD3B1FF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607BB7A-9791-7341-BBB5-3BBA61EAF5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900" b="1" i="0">
                <a:latin typeface="Myriad Pro" panose="020B0503030403020204" pitchFamily="34" charset="0"/>
              </a:defRPr>
            </a:lvl1pPr>
          </a:lstStyle>
          <a:p>
            <a:fld id="{DB56FC38-0F8A-3E46-B9BD-5B5B607B629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ACE4D4-B768-974A-A873-B307BBC7C1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457701" y="4521200"/>
            <a:ext cx="7734300" cy="233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846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571CB-6751-D144-BB3B-AA1A80A83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EA000E-40A2-C749-A235-96B9E3E434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22ED9A-AD78-BA4B-BB8C-C212144321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4F62569-AAFD-904E-96D6-A5F7895699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900" b="1" i="0">
                <a:latin typeface="Myriad Pro" panose="020B0503030403020204" pitchFamily="34" charset="0"/>
              </a:defRPr>
            </a:lvl1pPr>
          </a:lstStyle>
          <a:p>
            <a:fld id="{DB56FC38-0F8A-3E46-B9BD-5B5B607B629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44A01C1-1685-0949-B410-2E848FA852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457701" y="4521200"/>
            <a:ext cx="7734300" cy="233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725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19.xml"/><Relationship Id="rId19" Type="http://schemas.openxmlformats.org/officeDocument/2006/relationships/image" Target="../media/image5.jpeg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9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B67ED3E-B2BE-464B-86CC-716B921B4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D1BA74-3DF9-814F-B1D8-40257E10D6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DE2507-AF24-3D4A-9086-67E72DBDA8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6FC38-0F8A-3E46-B9BD-5B5B607B62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3639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23" r:id="rId1"/>
    <p:sldLayoutId id="2147483924" r:id="rId2"/>
    <p:sldLayoutId id="2147483925" r:id="rId3"/>
    <p:sldLayoutId id="2147483926" r:id="rId4"/>
    <p:sldLayoutId id="2147483927" r:id="rId5"/>
    <p:sldLayoutId id="2147483928" r:id="rId6"/>
    <p:sldLayoutId id="2147483929" r:id="rId7"/>
    <p:sldLayoutId id="2147483930" r:id="rId8"/>
    <p:sldLayoutId id="2147483931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kern="1200">
          <a:solidFill>
            <a:schemeClr val="tx1"/>
          </a:solidFill>
          <a:latin typeface="Garamond" panose="02020404030301010803" pitchFamily="18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100" b="1" i="0" kern="1200">
          <a:solidFill>
            <a:schemeClr val="tx1"/>
          </a:solidFill>
          <a:latin typeface="Myriad Pro Semibold" panose="020B0503030403020204" pitchFamily="34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 spc="225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83D18FA-88B3-A244-8885-27B0753900F0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3048" y="0"/>
            <a:ext cx="12185904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2E6BE23-16D7-064C-BD03-979B37D22E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032" y="365126"/>
            <a:ext cx="10515600" cy="15794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4D1C72-97CC-C54D-B4D6-01D572A9D9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199191"/>
            <a:ext cx="10515600" cy="39777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9FA1B0-387D-254C-AE21-8E48FD6853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400800"/>
            <a:ext cx="423333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 i="0">
                <a:solidFill>
                  <a:schemeClr val="tx1"/>
                </a:solidFill>
                <a:latin typeface="Myriad Pro" panose="020B0503030403020204" pitchFamily="34" charset="0"/>
              </a:defRPr>
            </a:lvl1pPr>
          </a:lstStyle>
          <a:p>
            <a:fld id="{1F8ABB99-F3E1-C449-AD22-FBA18BFCF9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694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1" r:id="rId1"/>
    <p:sldLayoutId id="2147484132" r:id="rId2"/>
    <p:sldLayoutId id="2147484133" r:id="rId3"/>
    <p:sldLayoutId id="2147484134" r:id="rId4"/>
    <p:sldLayoutId id="2147484135" r:id="rId5"/>
    <p:sldLayoutId id="2147484136" r:id="rId6"/>
    <p:sldLayoutId id="2147484137" r:id="rId7"/>
    <p:sldLayoutId id="2147484138" r:id="rId8"/>
    <p:sldLayoutId id="2147484142" r:id="rId9"/>
    <p:sldLayoutId id="2147484143" r:id="rId10"/>
    <p:sldLayoutId id="2147484144" r:id="rId11"/>
    <p:sldLayoutId id="2147484145" r:id="rId12"/>
    <p:sldLayoutId id="2147484146" r:id="rId13"/>
    <p:sldLayoutId id="2147484147" r:id="rId14"/>
    <p:sldLayoutId id="2147484148" r:id="rId15"/>
    <p:sldLayoutId id="2147484149" r:id="rId16"/>
    <p:sldLayoutId id="2147484150" r:id="rId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>
          <a:solidFill>
            <a:schemeClr val="tx1"/>
          </a:solidFill>
          <a:latin typeface="Avenir" panose="02000503020000020003" pitchFamily="2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2000"/>
        </a:lnSpc>
        <a:spcBef>
          <a:spcPts val="1000"/>
        </a:spcBef>
        <a:spcAft>
          <a:spcPts val="600"/>
        </a:spcAft>
        <a:buFont typeface="Arial" panose="020B0604020202020204" pitchFamily="34" charset="0"/>
        <a:buNone/>
        <a:defRPr sz="2200" b="0" i="0" kern="1200">
          <a:solidFill>
            <a:srgbClr val="4D4D4F"/>
          </a:solidFill>
          <a:latin typeface="Avenir Book" panose="02000503020000020003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2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2200" b="0" i="0" kern="1200">
          <a:solidFill>
            <a:srgbClr val="4D4D4F"/>
          </a:solidFill>
          <a:latin typeface="Avenir Book" panose="02000503020000020003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2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2000" b="0" i="0" kern="1200">
          <a:solidFill>
            <a:srgbClr val="4D4D4F"/>
          </a:solidFill>
          <a:latin typeface="Avenir Book" panose="02000503020000020003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2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1800" b="0" i="0" kern="1200">
          <a:solidFill>
            <a:srgbClr val="4D4D4F"/>
          </a:solidFill>
          <a:latin typeface="Avenir Book" panose="02000503020000020003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2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1800" b="0" i="0" kern="1200">
          <a:solidFill>
            <a:srgbClr val="4D4D4F"/>
          </a:solidFill>
          <a:latin typeface="Avenir Book" panose="02000503020000020003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3DF8BA90-8F1A-8B41-AF79-A14DA46922A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96" y="0"/>
            <a:ext cx="12185904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2E6BE23-16D7-064C-BD03-979B37D22E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4480" y="2488565"/>
            <a:ext cx="59893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82976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0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500" b="1" i="0" kern="1200">
          <a:solidFill>
            <a:schemeClr val="bg1"/>
          </a:solidFill>
          <a:latin typeface="Avenir Medium" panose="02000503020000020003" pitchFamily="2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500" kern="1200">
          <a:solidFill>
            <a:schemeClr val="bg1"/>
          </a:solidFill>
          <a:latin typeface="Myriad Pro" panose="020B0503030403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thepowerofpossibility.org/starting_points/adapting-change-board-level-thinking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thepowerofpossibility.org/starting_points/adapting-change-board-level-thinking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6AA_F5D822CE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1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Relationship Id="rId9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9.png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lapiana.org/services/mergers-alliances/" TargetMode="External"/><Relationship Id="rId5" Type="http://schemas.openxmlformats.org/officeDocument/2006/relationships/hyperlink" Target="https://ssir.org/articles/entry/merging_wisely#:~:text=With%20the%20economy%20in%20turmoil,wider%20variety%20of%20partnership%20options." TargetMode="External"/><Relationship Id="rId4" Type="http://schemas.openxmlformats.org/officeDocument/2006/relationships/hyperlink" Target="https://www.amazon.com/The-Nonprofit-Mergers-Part-Considering/dp/0940069725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mailto:dasia@omahafoundation.org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0.png"/><Relationship Id="rId4" Type="http://schemas.openxmlformats.org/officeDocument/2006/relationships/hyperlink" Target="mailto:Nathan@omahafoundation.or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Couhttps:/www.councilofnonprofits.org/articles/rising-interest-nonprofit-dissolutions-mergers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F4E8D6-6B46-CB40-836B-1C1364731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1338" y="2103437"/>
            <a:ext cx="7796462" cy="1325563"/>
          </a:xfrm>
        </p:spPr>
        <p:txBody>
          <a:bodyPr/>
          <a:lstStyle/>
          <a:p>
            <a:r>
              <a:rPr lang="en-US" sz="3600">
                <a:latin typeface="Avenir"/>
              </a:rPr>
              <a:t>Partnerships, Strategic Collaborations, Mergers and Acquisitions</a:t>
            </a:r>
            <a:endParaRPr lang="en-US" sz="3600"/>
          </a:p>
          <a:p>
            <a:endParaRPr lang="en-US" sz="360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A46C59E-964B-2585-4BAE-1BEE7BCEC0BB}"/>
              </a:ext>
            </a:extLst>
          </p:cNvPr>
          <p:cNvSpPr txBox="1">
            <a:spLocks/>
          </p:cNvSpPr>
          <p:nvPr/>
        </p:nvSpPr>
        <p:spPr>
          <a:xfrm>
            <a:off x="4881338" y="5161969"/>
            <a:ext cx="633110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0" b="1" i="0" kern="1200">
                <a:solidFill>
                  <a:schemeClr val="bg1"/>
                </a:solidFill>
                <a:latin typeface="Avenir Medium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en-US" sz="2800" b="0">
                <a:latin typeface="Avenir Next LT Pro"/>
              </a:rPr>
              <a:t>August 2025</a:t>
            </a:r>
            <a:endParaRPr lang="en-US" b="0">
              <a:latin typeface="Avenir Next LT Pro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5021B9-750B-BDAE-2866-4F4ED26C624F}"/>
              </a:ext>
            </a:extLst>
          </p:cNvPr>
          <p:cNvSpPr txBox="1"/>
          <p:nvPr/>
        </p:nvSpPr>
        <p:spPr>
          <a:xfrm>
            <a:off x="4881338" y="3961640"/>
            <a:ext cx="4694811" cy="120032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3600">
                <a:solidFill>
                  <a:schemeClr val="bg1"/>
                </a:solidFill>
                <a:ea typeface="Calibri"/>
                <a:cs typeface="Calibri"/>
              </a:rPr>
              <a:t>Anne Meysenburg, MPA</a:t>
            </a:r>
          </a:p>
          <a:p>
            <a:r>
              <a:rPr lang="en-US" sz="3600">
                <a:solidFill>
                  <a:schemeClr val="bg1"/>
                </a:solidFill>
                <a:ea typeface="Calibri"/>
                <a:cs typeface="Calibri"/>
              </a:rPr>
              <a:t>Sarah Sjolie, MPA</a:t>
            </a:r>
          </a:p>
        </p:txBody>
      </p:sp>
    </p:spTree>
    <p:extLst>
      <p:ext uri="{BB962C8B-B14F-4D97-AF65-F5344CB8AC3E}">
        <p14:creationId xmlns:p14="http://schemas.microsoft.com/office/powerpoint/2010/main" val="13342752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FCCF34-7E7E-97B4-C0E3-48103BA60C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FEDEC-B5B5-00BB-D6CE-E111141A8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72272"/>
            <a:ext cx="3932237" cy="1435262"/>
          </a:xfrm>
        </p:spPr>
        <p:txBody>
          <a:bodyPr anchor="b">
            <a:normAutofit/>
          </a:bodyPr>
          <a:lstStyle/>
          <a:p>
            <a:r>
              <a:rPr lang="en-US" sz="3600">
                <a:latin typeface="Avenir"/>
              </a:rPr>
              <a:t>Current Funder Mindset</a:t>
            </a: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245F3C37-0F81-B5F7-11D2-DDB29BB29C97}"/>
              </a:ext>
            </a:extLst>
          </p:cNvPr>
          <p:cNvSpPr txBox="1">
            <a:spLocks/>
          </p:cNvSpPr>
          <p:nvPr/>
        </p:nvSpPr>
        <p:spPr>
          <a:xfrm>
            <a:off x="839788" y="2546430"/>
            <a:ext cx="3932237" cy="33225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1000"/>
              </a:spcBef>
              <a:spcAft>
                <a:spcPts val="600"/>
              </a:spcAft>
            </a:pPr>
            <a:r>
              <a:rPr lang="en-US" sz="2400" b="0" i="0" kern="1200">
                <a:solidFill>
                  <a:srgbClr val="4D4D4F"/>
                </a:solidFill>
              </a:rPr>
              <a:t>Developing a Strategic Plan for Growth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631218-8F23-3D4A-5725-5C8183FEC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00800"/>
            <a:ext cx="423333" cy="457200"/>
          </a:xfr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n-US" sz="1400">
                <a:solidFill>
                  <a:schemeClr val="tx1"/>
                </a:solidFill>
              </a:rPr>
              <a:t>3</a:t>
            </a:r>
          </a:p>
        </p:txBody>
      </p:sp>
      <p:graphicFrame>
        <p:nvGraphicFramePr>
          <p:cNvPr id="10" name="Content Placeholder 2">
            <a:extLst>
              <a:ext uri="{FF2B5EF4-FFF2-40B4-BE49-F238E27FC236}">
                <a16:creationId xmlns:a16="http://schemas.microsoft.com/office/drawing/2014/main" id="{EE7FE193-9353-01C6-5745-3A44CCBFE71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31784804"/>
              </p:ext>
            </p:extLst>
          </p:nvPr>
        </p:nvGraphicFramePr>
        <p:xfrm>
          <a:off x="5183188" y="987425"/>
          <a:ext cx="6172200" cy="4873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8B194C-D7ED-E97B-15BA-97105F95A9D0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/>
              <a:t>Developing a Strategic Plan for Growth</a:t>
            </a:r>
          </a:p>
        </p:txBody>
      </p:sp>
    </p:spTree>
    <p:extLst>
      <p:ext uri="{BB962C8B-B14F-4D97-AF65-F5344CB8AC3E}">
        <p14:creationId xmlns:p14="http://schemas.microsoft.com/office/powerpoint/2010/main" val="5489441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ADB62D-E165-F081-DE88-95788FC38B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FC2B8-AFAC-29A3-B7DE-97B1394EA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492" y="655604"/>
            <a:ext cx="10589563" cy="1252992"/>
          </a:xfrm>
        </p:spPr>
        <p:txBody>
          <a:bodyPr anchor="ctr">
            <a:normAutofit/>
          </a:bodyPr>
          <a:lstStyle/>
          <a:p>
            <a:r>
              <a:rPr lang="en-US" sz="3600">
                <a:solidFill>
                  <a:srgbClr val="006497"/>
                </a:solidFill>
                <a:latin typeface="Avenir"/>
                <a:ea typeface="Lato"/>
                <a:cs typeface="Lato"/>
              </a:rPr>
              <a:t>Monitor for Early Indicators </a:t>
            </a:r>
            <a:br>
              <a:rPr lang="en-US" sz="3600">
                <a:solidFill>
                  <a:srgbClr val="006497"/>
                </a:solidFill>
                <a:latin typeface="Avenir"/>
                <a:ea typeface="Lato"/>
                <a:cs typeface="Lato"/>
              </a:rPr>
            </a:br>
            <a:r>
              <a:rPr lang="en-US" sz="3600">
                <a:solidFill>
                  <a:srgbClr val="006497"/>
                </a:solidFill>
                <a:latin typeface="Avenir"/>
                <a:ea typeface="Lato"/>
                <a:cs typeface="Lato"/>
              </a:rPr>
              <a:t>of Future Strategic Changes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5AD591-BA4C-014E-B2FE-DA17FD3371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7493" y="2087563"/>
            <a:ext cx="8959064" cy="336681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2800">
                <a:latin typeface="Avenir"/>
              </a:rPr>
              <a:t>Demographic Shifts</a:t>
            </a:r>
            <a:endParaRPr lang="en-US"/>
          </a:p>
          <a:p>
            <a:pPr marL="457200" indent="-4572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2800">
                <a:latin typeface="Avenir"/>
              </a:rPr>
              <a:t>Funding</a:t>
            </a:r>
            <a:endParaRPr lang="en-US" sz="2800"/>
          </a:p>
          <a:p>
            <a:pPr marL="457200" indent="-4572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2800">
                <a:latin typeface="Avenir"/>
              </a:rPr>
              <a:t>Policy and Regulations</a:t>
            </a:r>
            <a:endParaRPr lang="en-US" sz="2800"/>
          </a:p>
          <a:p>
            <a:pPr marL="457200" indent="-4572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2800">
                <a:latin typeface="Avenir"/>
              </a:rPr>
              <a:t>Competitors and Collaborators</a:t>
            </a:r>
            <a:endParaRPr lang="en-US" sz="2800"/>
          </a:p>
          <a:p>
            <a:pPr>
              <a:buClr>
                <a:schemeClr val="accent1"/>
              </a:buClr>
            </a:pPr>
            <a:endParaRPr lang="en-US" sz="280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F2C166-E2B3-D5B8-5756-45DF0DB8CF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/>
              <a:t>Developing a Strategic Plan for Growth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90D9E7-79F1-18C3-5E9D-1DD45CCCBB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294A09A9-5501-47C1-A89A-A340965A2BE2}" type="slidenum">
              <a:rPr lang="en-US" smtClean="0"/>
              <a:pPr>
                <a:spcAft>
                  <a:spcPts val="600"/>
                </a:spcAft>
              </a:pPr>
              <a:t>11</a:t>
            </a:fld>
            <a:endParaRPr lang="en-US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653F17DC-8529-A094-5988-850B9B9560D0}"/>
              </a:ext>
            </a:extLst>
          </p:cNvPr>
          <p:cNvSpPr txBox="1">
            <a:spLocks/>
          </p:cNvSpPr>
          <p:nvPr/>
        </p:nvSpPr>
        <p:spPr>
          <a:xfrm>
            <a:off x="3454887" y="640494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/>
              <a:t>Developing a Strategic Plan for Growth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31AA41-AEEE-2046-1499-B74B60ECF746}"/>
              </a:ext>
            </a:extLst>
          </p:cNvPr>
          <p:cNvSpPr txBox="1"/>
          <p:nvPr/>
        </p:nvSpPr>
        <p:spPr>
          <a:xfrm>
            <a:off x="398280" y="5496548"/>
            <a:ext cx="675726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hlinkClick r:id="rId3"/>
              </a:rPr>
              <a:t>https://thepowerofpossibility.org/starting_points/adapting-change-board-level-thinking/</a:t>
            </a:r>
            <a:endParaRPr lang="en-US" sz="1400"/>
          </a:p>
        </p:txBody>
      </p:sp>
      <p:pic>
        <p:nvPicPr>
          <p:cNvPr id="11" name="Picture 10" descr="Two people looking at computer monitor">
            <a:extLst>
              <a:ext uri="{FF2B5EF4-FFF2-40B4-BE49-F238E27FC236}">
                <a16:creationId xmlns:a16="http://schemas.microsoft.com/office/drawing/2014/main" id="{7ED71198-3565-E09E-28E0-925241609F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2" r="30126"/>
          <a:stretch>
            <a:fillRect/>
          </a:stretch>
        </p:blipFill>
        <p:spPr>
          <a:xfrm>
            <a:off x="7620000" y="720883"/>
            <a:ext cx="4572000" cy="5184480"/>
          </a:xfrm>
          <a:prstGeom prst="rect">
            <a:avLst/>
          </a:prstGeom>
        </p:spPr>
      </p:pic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2E71BB84-2A56-C297-298A-A0708952A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00800"/>
            <a:ext cx="423333" cy="457200"/>
          </a:xfr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n-US" sz="1400">
                <a:solidFill>
                  <a:schemeClr val="tx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7145099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868C2-0DE9-B0BE-F38E-A0ED2EBA8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Strategic Alignment Spectrum</a:t>
            </a:r>
          </a:p>
        </p:txBody>
      </p:sp>
      <p:pic>
        <p:nvPicPr>
          <p:cNvPr id="6" name="Content Placeholder 5" descr="A diagram of a function&#10;&#10;AI-generated content may be incorrect.">
            <a:extLst>
              <a:ext uri="{FF2B5EF4-FFF2-40B4-BE49-F238E27FC236}">
                <a16:creationId xmlns:a16="http://schemas.microsoft.com/office/drawing/2014/main" id="{9FDD07B5-1B1A-9CA1-A393-A5E89375A6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9" t="9601"/>
          <a:stretch>
            <a:fillRect/>
          </a:stretch>
        </p:blipFill>
        <p:spPr>
          <a:xfrm>
            <a:off x="2113280" y="1676717"/>
            <a:ext cx="8287510" cy="518128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F4441B-B8A6-70E6-3008-301CC7B35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5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DFD9928-B562-ED94-1326-B0D9CFBF76BE}"/>
              </a:ext>
            </a:extLst>
          </p:cNvPr>
          <p:cNvSpPr/>
          <p:nvPr/>
        </p:nvSpPr>
        <p:spPr>
          <a:xfrm>
            <a:off x="2113280" y="1676717"/>
            <a:ext cx="812800" cy="12900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A87B1B3-FF23-1597-A4D3-37B81D8AD660}"/>
              </a:ext>
            </a:extLst>
          </p:cNvPr>
          <p:cNvSpPr/>
          <p:nvPr/>
        </p:nvSpPr>
        <p:spPr>
          <a:xfrm>
            <a:off x="2824479" y="1483360"/>
            <a:ext cx="1791547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3556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229D9E-B81E-4E76-EC72-0B566F2B3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00800"/>
            <a:ext cx="423333" cy="4572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6</a:t>
            </a:r>
          </a:p>
        </p:txBody>
      </p:sp>
      <p:pic>
        <p:nvPicPr>
          <p:cNvPr id="2" name="Content Placeholder 1" descr="A diagram of a company&amp;#39;s partnership&#10;&#10;AI-generated content may be incorrect.">
            <a:extLst>
              <a:ext uri="{FF2B5EF4-FFF2-40B4-BE49-F238E27FC236}">
                <a16:creationId xmlns:a16="http://schemas.microsoft.com/office/drawing/2014/main" id="{53E60AD0-877A-231B-B822-280171D79A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3376"/>
          <a:stretch>
            <a:fillRect/>
          </a:stretch>
        </p:blipFill>
        <p:spPr>
          <a:xfrm>
            <a:off x="1217523" y="370839"/>
            <a:ext cx="9321737" cy="6638465"/>
          </a:xfrm>
          <a:prstGeom prst="rect">
            <a:avLst/>
          </a:prstGeom>
        </p:spPr>
      </p:pic>
      <p:pic>
        <p:nvPicPr>
          <p:cNvPr id="5" name="Picture 4" descr="A blue logo with a light bulb and leaves&#10;&#10;AI-generated content may be incorrect.">
            <a:extLst>
              <a:ext uri="{FF2B5EF4-FFF2-40B4-BE49-F238E27FC236}">
                <a16:creationId xmlns:a16="http://schemas.microsoft.com/office/drawing/2014/main" id="{5653880E-BE35-BDA3-290A-A4577C3847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08" y="5724071"/>
            <a:ext cx="978734" cy="90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8058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E79D5F-E365-B119-9E83-8372E0D7C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venir"/>
              </a:rPr>
              <a:t>Partnership Matrix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66E559-8641-71B1-B08B-226A8E7A10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5975" y="1569375"/>
            <a:ext cx="10515600" cy="4607588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en-US" sz="2400">
                <a:latin typeface="Avenir"/>
              </a:rPr>
              <a:t>The matrix categorizes partnerships into three main types, moving from less to more integrated:</a:t>
            </a:r>
          </a:p>
          <a:p>
            <a:pPr marL="285750" indent="-285750">
              <a:buFont typeface="Arial"/>
              <a:buChar char="•"/>
            </a:pPr>
            <a:r>
              <a:rPr lang="en-US" sz="2400" b="1">
                <a:latin typeface="Avenir"/>
              </a:rPr>
              <a:t>Collaboration: </a:t>
            </a:r>
            <a:r>
              <a:rPr lang="en-US" sz="2400">
                <a:latin typeface="Avenir"/>
              </a:rPr>
              <a:t>This involves partnerships with the least amount of organizational commitment. Decisions are made individually by each organization. Examples include; sharing information, coordinating programs, and joint purchasing.</a:t>
            </a:r>
          </a:p>
          <a:p>
            <a:pPr marL="285750" indent="-285750">
              <a:buFont typeface="Arial"/>
              <a:buChar char="•"/>
            </a:pPr>
            <a:r>
              <a:rPr lang="en-US" sz="2400" b="1">
                <a:latin typeface="Avenir"/>
              </a:rPr>
              <a:t>Strategic Alliance: </a:t>
            </a:r>
            <a:r>
              <a:rPr lang="en-US" sz="2400">
                <a:latin typeface="Avenir"/>
              </a:rPr>
              <a:t>This type of partnership involves a commitment to continue for the "foreseeable future". Decision-making power is either shared or transferred, and the alliance is driven by a formal agreement. Examples include; administrative consolidation, joint programming, and creating a management services organization.</a:t>
            </a:r>
          </a:p>
          <a:p>
            <a:pPr marL="285750" indent="-285750">
              <a:buFont typeface="Arial"/>
              <a:buChar char="•"/>
            </a:pPr>
            <a:r>
              <a:rPr lang="en-US" sz="2400" b="1">
                <a:latin typeface="Avenir"/>
              </a:rPr>
              <a:t>Merger: </a:t>
            </a:r>
            <a:r>
              <a:rPr lang="en-US" sz="2400">
                <a:latin typeface="Avenir"/>
              </a:rPr>
              <a:t>This is the highest level of partnership, involving significant changes to corporate control or structure. It can lead to the creation or dissolution of one or more organizations. Examples include; a parent-subsidiary structure, a joint venture corporation, or a full merger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E9EB33-8F2A-3138-4E33-9468B4A6E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1487137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5B7287-3EC8-57E4-E35C-5B60166A35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3D82C-2CDF-AAC8-07F8-961410231B3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Collaboration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5ED1AE-1C21-248D-E179-7A760E50446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Leveraging Strengths and Resources</a:t>
            </a:r>
          </a:p>
        </p:txBody>
      </p:sp>
    </p:spTree>
    <p:extLst>
      <p:ext uri="{BB962C8B-B14F-4D97-AF65-F5344CB8AC3E}">
        <p14:creationId xmlns:p14="http://schemas.microsoft.com/office/powerpoint/2010/main" val="17536496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5EA9D7-6084-9C53-291D-E1DF5D396B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711BF-87E6-8A6E-3D09-E2FA38A7F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venir"/>
              </a:rPr>
              <a:t>Collaboration Considerations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3956D8-BCB0-60E3-6870-799B680167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5975" y="1569375"/>
            <a:ext cx="10515600" cy="4607588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>
                <a:latin typeface="Avenir"/>
              </a:rPr>
              <a:t>Collaborations can be powerful and highly effective, and they can be a catastrophe without the prior strategy and self-reflection of the entities strengths and values.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latin typeface="Avenir"/>
              </a:rPr>
              <a:t>Understand your worth as a leader and an organization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latin typeface="Avenir"/>
              </a:rPr>
              <a:t>Set non-negotiable values prior to engaging and communicate them openly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latin typeface="Avenir"/>
              </a:rPr>
              <a:t>Don’t let money be the only or key driver, greater impact and mission alignment should be center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latin typeface="Avenir"/>
              </a:rPr>
              <a:t>Vet all vendors, partners, and potential collaborators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Discuss the structure of the collaboration early on to avoid any final dealbreakers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Establish ground rules of operations and interactions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latin typeface="Avenir"/>
              </a:rPr>
              <a:t>Have an exist strategy identified in advance, to utilize if needed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A334DC-C1A6-4811-D415-76A20D343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6C48F1-A279-49EF-01FA-F32882383C8D}"/>
              </a:ext>
            </a:extLst>
          </p:cNvPr>
          <p:cNvSpPr txBox="1"/>
          <p:nvPr/>
        </p:nvSpPr>
        <p:spPr>
          <a:xfrm>
            <a:off x="1442720" y="6176963"/>
            <a:ext cx="45759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The Soft Underbelly of Nonprofit Collaboration</a:t>
            </a:r>
          </a:p>
          <a:p>
            <a:r>
              <a:rPr lang="en-US"/>
              <a:t>by Valerie F. Leonard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6637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792D5A-6D98-5AF7-C3D1-28A865269E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1A576-3C09-C288-61E1-FD9DC10E0D0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Strategic Alignment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1152FC-5BAF-7706-4BB3-27239F2A765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Resources and Insights for Not-for-Profits</a:t>
            </a:r>
          </a:p>
        </p:txBody>
      </p:sp>
    </p:spTree>
    <p:extLst>
      <p:ext uri="{BB962C8B-B14F-4D97-AF65-F5344CB8AC3E}">
        <p14:creationId xmlns:p14="http://schemas.microsoft.com/office/powerpoint/2010/main" val="21611090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B3AA65-A620-CC22-3654-E8B8ED0E56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85C3B6-8E70-4FD7-BEB0-51926413C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492" y="655604"/>
            <a:ext cx="5381225" cy="1252992"/>
          </a:xfrm>
        </p:spPr>
        <p:txBody>
          <a:bodyPr anchor="ctr">
            <a:normAutofit/>
          </a:bodyPr>
          <a:lstStyle/>
          <a:p>
            <a:r>
              <a:rPr lang="en-US" sz="3600">
                <a:solidFill>
                  <a:srgbClr val="006497"/>
                </a:solidFill>
                <a:latin typeface="Avenir"/>
                <a:ea typeface="Lato"/>
                <a:cs typeface="Lato"/>
              </a:rPr>
              <a:t>What is a Strategic Alliance?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7C2EA9-58F4-B1AB-8B68-473F56B90A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7493" y="2087563"/>
            <a:ext cx="5381225" cy="336681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2800">
                <a:latin typeface="Avenir"/>
              </a:rPr>
              <a:t>A Strategic Alliance is an approach to align programming and cut costs while staying independent</a:t>
            </a:r>
            <a:endParaRPr lang="en-US"/>
          </a:p>
          <a:p>
            <a:pPr marL="457200" indent="-4572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2800">
                <a:latin typeface="Avenir"/>
              </a:rPr>
              <a:t>MOU and outlined financial model outlined in the alliance</a:t>
            </a:r>
            <a:endParaRPr lang="en-US" sz="2800"/>
          </a:p>
          <a:p>
            <a:pPr>
              <a:buClr>
                <a:schemeClr val="accent1"/>
              </a:buClr>
            </a:pPr>
            <a:endParaRPr lang="en-US" sz="280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93EF48-5C2E-6C7B-5458-F7B064388F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/>
              <a:t>Developing a Strategic Plan for Growth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680628-D90E-41CE-529A-59075FC4DF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294A09A9-5501-47C1-A89A-A340965A2BE2}" type="slidenum">
              <a:rPr lang="en-US" smtClean="0"/>
              <a:pPr>
                <a:spcAft>
                  <a:spcPts val="600"/>
                </a:spcAft>
              </a:pPr>
              <a:t>18</a:t>
            </a:fld>
            <a:endParaRPr lang="en-US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9E1C83A2-3DDC-7F37-EC32-A7FD24CA5222}"/>
              </a:ext>
            </a:extLst>
          </p:cNvPr>
          <p:cNvSpPr txBox="1">
            <a:spLocks/>
          </p:cNvSpPr>
          <p:nvPr/>
        </p:nvSpPr>
        <p:spPr>
          <a:xfrm>
            <a:off x="3454887" y="640494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/>
              <a:t>Developing a Strategic Plan for Growth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3F9FAE-4B72-1562-A4DB-2B0C8A7EC66D}"/>
              </a:ext>
            </a:extLst>
          </p:cNvPr>
          <p:cNvSpPr txBox="1"/>
          <p:nvPr/>
        </p:nvSpPr>
        <p:spPr>
          <a:xfrm>
            <a:off x="891766" y="5984341"/>
            <a:ext cx="926169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Standford Innovation Review: Merging Wisely</a:t>
            </a:r>
          </a:p>
        </p:txBody>
      </p:sp>
      <p:pic>
        <p:nvPicPr>
          <p:cNvPr id="7" name="Picture 6" descr="A person and person giving each other a high five&#10;&#10;AI-generated content may be incorrect.">
            <a:extLst>
              <a:ext uri="{FF2B5EF4-FFF2-40B4-BE49-F238E27FC236}">
                <a16:creationId xmlns:a16="http://schemas.microsoft.com/office/drawing/2014/main" id="{24063604-DF01-7BCB-A0A7-43EC19CBF5A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603" r="24263" b="958"/>
          <a:stretch>
            <a:fillRect/>
          </a:stretch>
        </p:blipFill>
        <p:spPr>
          <a:xfrm>
            <a:off x="6893469" y="-5672"/>
            <a:ext cx="5671107" cy="6870056"/>
          </a:xfrm>
          <a:prstGeom prst="rect">
            <a:avLst/>
          </a:prstGeom>
        </p:spPr>
      </p:pic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EE7E4BBA-F23D-7970-906F-96A66EF09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00800"/>
            <a:ext cx="423333" cy="457200"/>
          </a:xfrm>
        </p:spPr>
        <p:txBody>
          <a:bodyPr/>
          <a:lstStyle/>
          <a:p>
            <a:r>
              <a:rPr lang="en-US">
                <a:latin typeface="Myriad Pro"/>
              </a:rPr>
              <a:t>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7331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D28931-795E-EBC8-031E-BC464BF9EC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C8651-F15F-C87D-4585-40FCBD6E6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492" y="897509"/>
            <a:ext cx="9779183" cy="1325563"/>
          </a:xfrm>
        </p:spPr>
        <p:txBody>
          <a:bodyPr anchor="ctr">
            <a:normAutofit/>
          </a:bodyPr>
          <a:lstStyle/>
          <a:p>
            <a:r>
              <a:rPr lang="en-US" sz="3600">
                <a:solidFill>
                  <a:srgbClr val="006497"/>
                </a:solidFill>
                <a:latin typeface="Avenir"/>
                <a:ea typeface="Lato"/>
                <a:cs typeface="Lato"/>
              </a:rPr>
              <a:t>Does a Strategic Alliance or Restructuring Make Sense for Your Organization?</a:t>
            </a:r>
          </a:p>
          <a:p>
            <a:endParaRPr lang="en-US" sz="4400">
              <a:solidFill>
                <a:srgbClr val="006497"/>
              </a:solidFill>
              <a:latin typeface="Avenir"/>
              <a:ea typeface="Lato"/>
              <a:cs typeface="Lato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06C11C-BC14-E784-0400-6E734A390A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7493" y="2087563"/>
            <a:ext cx="8959064" cy="3366813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457200" indent="-4572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2800">
                <a:latin typeface="Avenir"/>
              </a:rPr>
              <a:t>Understand the change and its impact</a:t>
            </a:r>
            <a:endParaRPr lang="en-US"/>
          </a:p>
          <a:p>
            <a:pPr marL="457200" indent="-4572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2800">
                <a:latin typeface="Avenir"/>
              </a:rPr>
              <a:t>Look at the change within the context of the core purpose of the organization</a:t>
            </a:r>
            <a:endParaRPr lang="en-US" sz="2800"/>
          </a:p>
          <a:p>
            <a:pPr marL="457200" indent="-4572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2800">
                <a:latin typeface="Avenir"/>
              </a:rPr>
              <a:t>Will the change create a financial crunch?</a:t>
            </a:r>
            <a:endParaRPr lang="en-US" sz="2800"/>
          </a:p>
          <a:p>
            <a:pPr marL="457200" indent="-4572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2800">
                <a:latin typeface="Avenir"/>
              </a:rPr>
              <a:t>Will a change require a new programmatic strategy or model?</a:t>
            </a:r>
            <a:endParaRPr lang="en-US" sz="2800"/>
          </a:p>
          <a:p>
            <a:pPr marL="457200" indent="-4572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2800">
                <a:latin typeface="Avenir"/>
              </a:rPr>
              <a:t>How will this impact staffing or expertise needed?</a:t>
            </a:r>
            <a:endParaRPr lang="en-US" sz="2800"/>
          </a:p>
          <a:p>
            <a:pPr>
              <a:buClr>
                <a:schemeClr val="accent1"/>
              </a:buClr>
            </a:pPr>
            <a:endParaRPr lang="en-US" sz="280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61F606-6BA5-4A49-CB54-C3056C21F2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/>
              <a:t>Developing a Strategic Plan for Growth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C85946-73E1-EF70-F5BD-A49FB4B722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294A09A9-5501-47C1-A89A-A340965A2BE2}" type="slidenum">
              <a:rPr lang="en-US" smtClean="0"/>
              <a:pPr>
                <a:spcAft>
                  <a:spcPts val="600"/>
                </a:spcAft>
              </a:pPr>
              <a:t>19</a:t>
            </a:fld>
            <a:endParaRPr lang="en-US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876713A8-5FAF-F41B-F480-C89BDA8BB46E}"/>
              </a:ext>
            </a:extLst>
          </p:cNvPr>
          <p:cNvSpPr txBox="1">
            <a:spLocks/>
          </p:cNvSpPr>
          <p:nvPr/>
        </p:nvSpPr>
        <p:spPr>
          <a:xfrm>
            <a:off x="3454887" y="640494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/>
              <a:t>Developing a Strategic Plan for Growth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E8EF5B-3184-A478-0721-CE419A0C9D26}"/>
              </a:ext>
            </a:extLst>
          </p:cNvPr>
          <p:cNvSpPr txBox="1"/>
          <p:nvPr/>
        </p:nvSpPr>
        <p:spPr>
          <a:xfrm>
            <a:off x="891766" y="5984341"/>
            <a:ext cx="926169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hlinkClick r:id="rId3"/>
              </a:rPr>
              <a:t>https://thepowerofpossibility.org/starting_points/adapting-change-board-level-thinking/</a:t>
            </a:r>
            <a:endParaRPr lang="en-US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E07BD9E4-943F-C9CD-7617-3EBCB92A3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00800"/>
            <a:ext cx="423333" cy="457200"/>
          </a:xfrm>
        </p:spPr>
        <p:txBody>
          <a:bodyPr/>
          <a:lstStyle/>
          <a:p>
            <a:r>
              <a:rPr lang="en-US">
                <a:latin typeface="Myriad Pro"/>
              </a:rPr>
              <a:t>10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7400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34D4C9E7-7F1D-65B5-A1EF-3CED0A207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16731" y="5198196"/>
            <a:ext cx="4569959" cy="680919"/>
          </a:xfrm>
        </p:spPr>
        <p:txBody>
          <a:bodyPr>
            <a:normAutofit fontScale="85000" lnSpcReduction="20000"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>
                <a:latin typeface="Avenir Next LT Pro"/>
              </a:rPr>
              <a:t>Nathan Morgan</a:t>
            </a:r>
            <a:endParaRPr lang="en-US"/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b="0">
                <a:latin typeface="Avenir Next LT Pro"/>
              </a:rPr>
              <a:t>Donor Services Advisor</a:t>
            </a:r>
            <a:endParaRPr lang="en-US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96B4DEC2-1F1C-E646-779C-E46C585155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6371" y="5198196"/>
            <a:ext cx="4573588" cy="680919"/>
          </a:xfrm>
        </p:spPr>
        <p:txBody>
          <a:bodyPr>
            <a:normAutofit/>
          </a:bodyPr>
          <a:lstStyle/>
          <a:p>
            <a:pPr algn="ctr">
              <a:lnSpc>
                <a:spcPct val="20000"/>
              </a:lnSpc>
            </a:pPr>
            <a:r>
              <a:rPr lang="en-US" sz="2000">
                <a:latin typeface="Avenir Next LT Pro"/>
              </a:rPr>
              <a:t>Dasia Horne</a:t>
            </a:r>
            <a:endParaRPr lang="en-US"/>
          </a:p>
          <a:p>
            <a:pPr algn="ctr">
              <a:lnSpc>
                <a:spcPct val="20000"/>
              </a:lnSpc>
            </a:pPr>
            <a:r>
              <a:rPr lang="en-US" sz="2000" b="0">
                <a:latin typeface="Avenir Next LT Pro"/>
              </a:rPr>
              <a:t>Sr. Program Manager</a:t>
            </a:r>
            <a:endParaRPr lang="en-US"/>
          </a:p>
        </p:txBody>
      </p:sp>
      <p:pic>
        <p:nvPicPr>
          <p:cNvPr id="9" name="Picture 8" descr="A person with braided hair&#10;&#10;AI-generated content may be incorrect.">
            <a:extLst>
              <a:ext uri="{FF2B5EF4-FFF2-40B4-BE49-F238E27FC236}">
                <a16:creationId xmlns:a16="http://schemas.microsoft.com/office/drawing/2014/main" id="{8A7C6502-E884-40DC-02E3-8F66751D55CE}"/>
              </a:ext>
            </a:extLst>
          </p:cNvPr>
          <p:cNvPicPr>
            <a:picLocks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" t="3773" r="9244" b="7547"/>
          <a:stretch/>
        </p:blipFill>
        <p:spPr bwMode="auto">
          <a:xfrm>
            <a:off x="6347569" y="2037695"/>
            <a:ext cx="4573332" cy="3068067"/>
          </a:xfrm>
          <a:prstGeom prst="rect">
            <a:avLst/>
          </a:prstGeom>
          <a:solidFill>
            <a:srgbClr val="FFFFFF"/>
          </a:solidFill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8565AF-1257-7E2A-5F57-D4ED4B9D1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00800"/>
            <a:ext cx="423333" cy="457200"/>
          </a:xfrm>
        </p:spPr>
        <p:txBody>
          <a:bodyPr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F8ABB99-F3E1-C449-AD22-FBA18BFCF994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006497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6497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33925F8-6FBB-2CA9-EF78-8C2996975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032" y="365126"/>
            <a:ext cx="10515600" cy="1579422"/>
          </a:xfrm>
        </p:spPr>
        <p:txBody>
          <a:bodyPr anchor="ctr">
            <a:normAutofit/>
          </a:bodyPr>
          <a:lstStyle/>
          <a:p>
            <a:r>
              <a:rPr lang="en-US" sz="4400">
                <a:latin typeface="Avenir Next LT Pro"/>
              </a:rPr>
              <a:t>Introductions 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1D9E11E-3769-9C69-5560-45BEE38C915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412155" y="2037695"/>
            <a:ext cx="4573628" cy="3068757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609E186-1DC5-ED6A-636A-B535BE48D4A1}"/>
              </a:ext>
            </a:extLst>
          </p:cNvPr>
          <p:cNvSpPr/>
          <p:nvPr/>
        </p:nvSpPr>
        <p:spPr>
          <a:xfrm>
            <a:off x="0" y="5905545"/>
            <a:ext cx="687632" cy="973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4582606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95CB9-AD3C-A38B-86E7-9233E2200B2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Mergers and Aquisitions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3E055C-7C6F-D90C-4292-C2513095962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Resources and Insights for Not-for-Profits</a:t>
            </a:r>
          </a:p>
        </p:txBody>
      </p:sp>
    </p:spTree>
    <p:extLst>
      <p:ext uri="{BB962C8B-B14F-4D97-AF65-F5344CB8AC3E}">
        <p14:creationId xmlns:p14="http://schemas.microsoft.com/office/powerpoint/2010/main" val="42296291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C95C50-BA0B-A528-858E-7A88D75783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6F07F6-272A-6996-9C7F-41B0C7BDC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Timeline of Exploration and Merger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A4314C39-C8C3-CCA0-586B-F375CFF676B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73193381"/>
              </p:ext>
            </p:extLst>
          </p:nvPr>
        </p:nvGraphicFramePr>
        <p:xfrm>
          <a:off x="838200" y="2198688"/>
          <a:ext cx="10515600" cy="3978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BF0D6D-ACD1-CBF8-AB1F-F017B37FC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12</a:t>
            </a:r>
          </a:p>
        </p:txBody>
      </p:sp>
      <p:pic>
        <p:nvPicPr>
          <p:cNvPr id="3" name="Picture 2" descr="A blue logo with a light bulb and leaves&#10;&#10;AI-generated content may be incorrect.">
            <a:extLst>
              <a:ext uri="{FF2B5EF4-FFF2-40B4-BE49-F238E27FC236}">
                <a16:creationId xmlns:a16="http://schemas.microsoft.com/office/drawing/2014/main" id="{DA680501-3775-EBAB-ABAB-CD695D5B5F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898" y="660400"/>
            <a:ext cx="978734" cy="90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652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69A94-D406-2F18-E131-B4D5CB17B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Timeline of Exploration and Merger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592BC7B0-A18B-CB79-0B3B-BD200835C46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73916500"/>
              </p:ext>
            </p:extLst>
          </p:nvPr>
        </p:nvGraphicFramePr>
        <p:xfrm>
          <a:off x="838200" y="1944548"/>
          <a:ext cx="10515600" cy="3978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A40DD2-FAC9-3E1A-6230-0C501200E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13</a:t>
            </a:r>
          </a:p>
        </p:txBody>
      </p:sp>
      <p:pic>
        <p:nvPicPr>
          <p:cNvPr id="6" name="Picture 5" descr="A blue logo with a light bulb and leaves&#10;&#10;AI-generated content may be incorrect.">
            <a:extLst>
              <a:ext uri="{FF2B5EF4-FFF2-40B4-BE49-F238E27FC236}">
                <a16:creationId xmlns:a16="http://schemas.microsoft.com/office/drawing/2014/main" id="{D227D87B-C1C7-F437-F00E-D478C29ECA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4730" y="523152"/>
            <a:ext cx="978734" cy="90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5529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5EC90BD-C81B-A651-82CB-AC21D02A6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693" y="968416"/>
            <a:ext cx="6940930" cy="914399"/>
          </a:xfrm>
        </p:spPr>
        <p:txBody>
          <a:bodyPr anchor="b">
            <a:noAutofit/>
          </a:bodyPr>
          <a:lstStyle/>
          <a:p>
            <a:r>
              <a:rPr lang="en-US"/>
              <a:t>Merger Plan</a:t>
            </a:r>
            <a:br>
              <a:rPr lang="en-US"/>
            </a:br>
            <a:r>
              <a:rPr lang="en-US"/>
              <a:t>Considerations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71BFDB4-D51D-6DF3-C4D6-D32591E579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17509"/>
          <a:stretch>
            <a:fillRect/>
          </a:stretch>
        </p:blipFill>
        <p:spPr>
          <a:xfrm>
            <a:off x="4772025" y="420745"/>
            <a:ext cx="7728716" cy="6364287"/>
          </a:xfrm>
          <a:prstGeom prst="rect">
            <a:avLst/>
          </a:prstGeom>
          <a:noFill/>
        </p:spPr>
      </p:pic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958EB498-47D2-32C3-F140-63A01A801B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546430"/>
            <a:ext cx="3932237" cy="3322558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B5086D-C664-2A2B-FA13-B36599C2A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00800"/>
            <a:ext cx="423333" cy="457200"/>
          </a:xfr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n-US" sz="1400">
                <a:solidFill>
                  <a:schemeClr val="tx1"/>
                </a:solidFill>
              </a:rPr>
              <a:t>14</a:t>
            </a: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7F57C7-005F-9A17-E6F5-C45B533D2D91}"/>
              </a:ext>
            </a:extLst>
          </p:cNvPr>
          <p:cNvSpPr txBox="1"/>
          <p:nvPr/>
        </p:nvSpPr>
        <p:spPr>
          <a:xfrm>
            <a:off x="1039090" y="6419272"/>
            <a:ext cx="2743200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Calibri"/>
                <a:cs typeface="Calibri"/>
              </a:rPr>
              <a:t>Source: Merging for Good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3586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">
            <a:extLst>
              <a:ext uri="{FF2B5EF4-FFF2-40B4-BE49-F238E27FC236}">
                <a16:creationId xmlns:a16="http://schemas.microsoft.com/office/drawing/2014/main" id="{7821992E-83A6-62F5-1F97-D8467365C0BA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8704162" y="671332"/>
            <a:ext cx="3487837" cy="5266481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5227AE-83E3-4384-7C61-A489F1871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00800"/>
            <a:ext cx="423333" cy="457200"/>
          </a:xfr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n-US" sz="1400">
                <a:solidFill>
                  <a:schemeClr val="tx1"/>
                </a:solidFill>
              </a:rPr>
              <a:t>16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2581FC-F8B4-1BFE-77B5-0D8D1B8C0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032" y="0"/>
            <a:ext cx="7346844" cy="1817225"/>
          </a:xfrm>
        </p:spPr>
        <p:txBody>
          <a:bodyPr anchor="ctr">
            <a:normAutofit/>
          </a:bodyPr>
          <a:lstStyle/>
          <a:p>
            <a:r>
              <a:rPr lang="en-US"/>
              <a:t>Phases of Merger Process: </a:t>
            </a:r>
            <a:br>
              <a:rPr lang="en-US"/>
            </a:br>
            <a:r>
              <a:rPr lang="en-US"/>
              <a:t>Live Well Omaha Case Study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DA3EBE-0D26-EF8E-218F-A6AAE3FAFEA9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/>
              <a:t>Developing a Strategic Plan for Growth</a:t>
            </a:r>
          </a:p>
        </p:txBody>
      </p:sp>
      <p:graphicFrame>
        <p:nvGraphicFramePr>
          <p:cNvPr id="10" name="Content Placeholder 7">
            <a:extLst>
              <a:ext uri="{FF2B5EF4-FFF2-40B4-BE49-F238E27FC236}">
                <a16:creationId xmlns:a16="http://schemas.microsoft.com/office/drawing/2014/main" id="{266F49F6-B9D8-6995-B9EC-59DACCC537E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92670853"/>
              </p:ext>
            </p:extLst>
          </p:nvPr>
        </p:nvGraphicFramePr>
        <p:xfrm>
          <a:off x="838200" y="2199191"/>
          <a:ext cx="7368251" cy="39777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Picture 2" descr="A colorful logo with text&#10;&#10;AI-generated content may be incorrect.">
            <a:extLst>
              <a:ext uri="{FF2B5EF4-FFF2-40B4-BE49-F238E27FC236}">
                <a16:creationId xmlns:a16="http://schemas.microsoft.com/office/drawing/2014/main" id="{8AB8FBFB-6A2D-5F09-2D2F-94E95BE4EE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31337" y="1070994"/>
            <a:ext cx="3033485" cy="2256393"/>
          </a:xfrm>
          <a:prstGeom prst="rect">
            <a:avLst/>
          </a:prstGeom>
        </p:spPr>
      </p:pic>
      <p:pic>
        <p:nvPicPr>
          <p:cNvPr id="6" name="Content Placeholder 10" descr="A logo with a sun and blue text&#10;&#10;AI-generated content may be incorrect.">
            <a:extLst>
              <a:ext uri="{FF2B5EF4-FFF2-40B4-BE49-F238E27FC236}">
                <a16:creationId xmlns:a16="http://schemas.microsoft.com/office/drawing/2014/main" id="{472CC6A5-65DE-8B85-2449-07653EEA18A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78692" y="3831771"/>
            <a:ext cx="2998734" cy="1473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5391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405225-41BE-2319-C1E0-07756703B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492" y="381000"/>
            <a:ext cx="9779183" cy="1325563"/>
          </a:xfrm>
        </p:spPr>
        <p:txBody>
          <a:bodyPr anchor="ctr">
            <a:normAutofit/>
          </a:bodyPr>
          <a:lstStyle/>
          <a:p>
            <a:r>
              <a:rPr lang="en-US" sz="4400">
                <a:latin typeface="Avenir"/>
              </a:rPr>
              <a:t>Alignment of Mission</a:t>
            </a:r>
            <a:endParaRPr lang="en-US" sz="440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8B5E36-4404-E54D-D7EB-7E939E279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/>
              <a:t>Developing a Strategic Plan for Growth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B7F758-E5BF-2A7D-2F59-A953985DCC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294A09A9-5501-47C1-A89A-A340965A2BE2}" type="slidenum">
              <a:rPr lang="en-US" smtClean="0"/>
              <a:pPr>
                <a:spcAft>
                  <a:spcPts val="600"/>
                </a:spcAft>
              </a:pPr>
              <a:t>25</a:t>
            </a:fld>
            <a:endParaRPr lang="en-US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7AD954E5-B643-9A89-C6DD-6F415EE08BCF}"/>
              </a:ext>
            </a:extLst>
          </p:cNvPr>
          <p:cNvSpPr txBox="1">
            <a:spLocks/>
          </p:cNvSpPr>
          <p:nvPr/>
        </p:nvSpPr>
        <p:spPr>
          <a:xfrm>
            <a:off x="3454887" y="640494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/>
              <a:t>Developing a Strategic Plan for Growth</a:t>
            </a:r>
          </a:p>
        </p:txBody>
      </p:sp>
      <p:pic>
        <p:nvPicPr>
          <p:cNvPr id="11" name="Content Placeholder 10" descr="A logo with a sun and blue text&#10;&#10;AI-generated content may be incorrect.">
            <a:extLst>
              <a:ext uri="{FF2B5EF4-FFF2-40B4-BE49-F238E27FC236}">
                <a16:creationId xmlns:a16="http://schemas.microsoft.com/office/drawing/2014/main" id="{471BBA4D-1C9A-48A0-D4D1-85481E23B5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82167" y="1968729"/>
            <a:ext cx="2738774" cy="1346116"/>
          </a:xfrm>
          <a:prstGeom prst="rect">
            <a:avLst/>
          </a:prstGeom>
        </p:spPr>
      </p:pic>
      <p:pic>
        <p:nvPicPr>
          <p:cNvPr id="12" name="Picture 11" descr="A colorful logo with text&#10;&#10;AI-generated content may be incorrect.">
            <a:extLst>
              <a:ext uri="{FF2B5EF4-FFF2-40B4-BE49-F238E27FC236}">
                <a16:creationId xmlns:a16="http://schemas.microsoft.com/office/drawing/2014/main" id="{0F16A1A5-BCF0-2050-7F4A-AE83DFD9B6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5006" y="1726043"/>
            <a:ext cx="2291775" cy="1704688"/>
          </a:xfrm>
          <a:prstGeom prst="rect">
            <a:avLst/>
          </a:prstGeom>
        </p:spPr>
      </p:pic>
      <p:pic>
        <p:nvPicPr>
          <p:cNvPr id="13" name="Picture 12" descr="A yellow and blue logo&#10;&#10;AI-generated content may be incorrect.">
            <a:extLst>
              <a:ext uri="{FF2B5EF4-FFF2-40B4-BE49-F238E27FC236}">
                <a16:creationId xmlns:a16="http://schemas.microsoft.com/office/drawing/2014/main" id="{7DD1A622-BD07-2C94-ED3E-EB8553E27F4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9162" r="-181"/>
          <a:stretch>
            <a:fillRect/>
          </a:stretch>
        </p:blipFill>
        <p:spPr>
          <a:xfrm>
            <a:off x="4346819" y="4572000"/>
            <a:ext cx="2692165" cy="1371600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CDFDAFA-FA12-8A29-0EE5-67A5440463D5}"/>
              </a:ext>
            </a:extLst>
          </p:cNvPr>
          <p:cNvCxnSpPr/>
          <p:nvPr/>
        </p:nvCxnSpPr>
        <p:spPr>
          <a:xfrm>
            <a:off x="4800600" y="3333750"/>
            <a:ext cx="857250" cy="11811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CE554EF-A4CC-1674-A832-BFC8AD4EA153}"/>
              </a:ext>
            </a:extLst>
          </p:cNvPr>
          <p:cNvCxnSpPr>
            <a:cxnSpLocks/>
          </p:cNvCxnSpPr>
          <p:nvPr/>
        </p:nvCxnSpPr>
        <p:spPr>
          <a:xfrm flipH="1">
            <a:off x="6448425" y="3333749"/>
            <a:ext cx="666750" cy="11620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49150B51-C5D7-5146-AA1A-CBBE6A02963D}"/>
              </a:ext>
            </a:extLst>
          </p:cNvPr>
          <p:cNvSpPr txBox="1"/>
          <p:nvPr/>
        </p:nvSpPr>
        <p:spPr>
          <a:xfrm>
            <a:off x="2381249" y="3429000"/>
            <a:ext cx="2743200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Calibri"/>
                <a:cs typeface="Calibri"/>
              </a:rPr>
              <a:t>Workplace Wellbeing</a:t>
            </a:r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194CC86-8D83-D4DE-F339-5F27E9EFD469}"/>
              </a:ext>
            </a:extLst>
          </p:cNvPr>
          <p:cNvSpPr txBox="1"/>
          <p:nvPr/>
        </p:nvSpPr>
        <p:spPr>
          <a:xfrm>
            <a:off x="7153274" y="3429000"/>
            <a:ext cx="2743200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Calibri"/>
                <a:cs typeface="Calibri"/>
              </a:rPr>
              <a:t>Community Wellbeing</a:t>
            </a:r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10509DE-5C58-335F-4BF5-BE4C613D4784}"/>
              </a:ext>
            </a:extLst>
          </p:cNvPr>
          <p:cNvSpPr txBox="1"/>
          <p:nvPr/>
        </p:nvSpPr>
        <p:spPr>
          <a:xfrm>
            <a:off x="4686299" y="5991224"/>
            <a:ext cx="2743200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Calibri"/>
                <a:cs typeface="Calibri"/>
              </a:rPr>
              <a:t>Population Health </a:t>
            </a:r>
            <a:endParaRPr lang="en-US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CC58D834-EDB2-EC76-5F82-B91203218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00800"/>
            <a:ext cx="423333" cy="457200"/>
          </a:xfr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n-US" sz="1400">
                <a:solidFill>
                  <a:schemeClr val="tx1"/>
                </a:solidFill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4756714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2B34518-67BC-4362-064D-5296A1735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032" y="365126"/>
            <a:ext cx="10515600" cy="1579422"/>
          </a:xfrm>
        </p:spPr>
        <p:txBody>
          <a:bodyPr anchor="ctr">
            <a:normAutofit/>
          </a:bodyPr>
          <a:lstStyle/>
          <a:p>
            <a:r>
              <a:rPr lang="en-US"/>
              <a:t>Wrap-Up Lessons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ED2C31E-387F-1F51-F3D3-D3C87B11D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00800"/>
            <a:ext cx="423333" cy="4572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18</a:t>
            </a:r>
          </a:p>
        </p:txBody>
      </p:sp>
      <p:graphicFrame>
        <p:nvGraphicFramePr>
          <p:cNvPr id="7" name="Content Placeholder 3">
            <a:extLst>
              <a:ext uri="{FF2B5EF4-FFF2-40B4-BE49-F238E27FC236}">
                <a16:creationId xmlns:a16="http://schemas.microsoft.com/office/drawing/2014/main" id="{1E5F5DE7-EA4A-D6BA-161A-848A6E1E192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81357847"/>
              </p:ext>
            </p:extLst>
          </p:nvPr>
        </p:nvGraphicFramePr>
        <p:xfrm>
          <a:off x="838200" y="2199191"/>
          <a:ext cx="10515600" cy="39777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5" descr="A blue logo with a light bulb and leaves&#10;&#10;AI-generated content may be incorrect.">
            <a:extLst>
              <a:ext uri="{FF2B5EF4-FFF2-40B4-BE49-F238E27FC236}">
                <a16:creationId xmlns:a16="http://schemas.microsoft.com/office/drawing/2014/main" id="{BAFFF146-4069-D40B-D403-469B0A7F2C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4730" y="523152"/>
            <a:ext cx="978734" cy="90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5921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A06F2-B52F-7826-AC19-F9B801336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333" y="365126"/>
            <a:ext cx="10515600" cy="1579422"/>
          </a:xfrm>
        </p:spPr>
        <p:txBody>
          <a:bodyPr/>
          <a:lstStyle/>
          <a:p>
            <a:r>
              <a:rPr lang="en-US"/>
              <a:t>Alignment/Partner </a:t>
            </a:r>
            <a:br>
              <a:rPr lang="en-US"/>
            </a:br>
            <a:r>
              <a:rPr lang="en-US"/>
              <a:t>Explorer Tool</a:t>
            </a:r>
          </a:p>
        </p:txBody>
      </p:sp>
      <p:pic>
        <p:nvPicPr>
          <p:cNvPr id="6" name="Content Placeholder 5" descr="A white sheet of paper with blue text&#10;&#10;AI-generated content may be incorrect.">
            <a:extLst>
              <a:ext uri="{FF2B5EF4-FFF2-40B4-BE49-F238E27FC236}">
                <a16:creationId xmlns:a16="http://schemas.microsoft.com/office/drawing/2014/main" id="{35D92019-4353-12FF-6F27-516DB39B36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0" b="19215"/>
          <a:stretch>
            <a:fillRect/>
          </a:stretch>
        </p:blipFill>
        <p:spPr>
          <a:xfrm>
            <a:off x="4473313" y="365126"/>
            <a:ext cx="6870655" cy="653808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6AFE05-7C62-C0D8-4D1B-97319B122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19</a:t>
            </a:r>
          </a:p>
        </p:txBody>
      </p:sp>
      <p:pic>
        <p:nvPicPr>
          <p:cNvPr id="7" name="Picture 6" descr="A blue logo with a light bulb and leaves&#10;&#10;AI-generated content may be incorrect.">
            <a:extLst>
              <a:ext uri="{FF2B5EF4-FFF2-40B4-BE49-F238E27FC236}">
                <a16:creationId xmlns:a16="http://schemas.microsoft.com/office/drawing/2014/main" id="{5728EC32-6FEB-7E4C-9F5E-E715D87B99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50" y="5724071"/>
            <a:ext cx="978734" cy="90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0361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ook cover of a book&#10;&#10;AI-generated content may be incorrect.">
            <a:extLst>
              <a:ext uri="{FF2B5EF4-FFF2-40B4-BE49-F238E27FC236}">
                <a16:creationId xmlns:a16="http://schemas.microsoft.com/office/drawing/2014/main" id="{8243F189-F084-5AD8-4A25-8872649EDA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4162" y="1090073"/>
            <a:ext cx="3487837" cy="4428999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AA8FD-BB06-B649-BA2A-527C5B8C8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00800"/>
            <a:ext cx="423333" cy="4572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20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661219-A9C0-6F4B-8665-CCD7EA4473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99191"/>
            <a:ext cx="7368251" cy="397777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buChar char="•"/>
            </a:pPr>
            <a:r>
              <a:rPr lang="en-US">
                <a:latin typeface="Avenir"/>
              </a:rPr>
              <a:t>Nonprofit Mergers Workbook: The Leader's Guide to Considering Negotiating &amp; Executing a Merger</a:t>
            </a:r>
            <a:br>
              <a:rPr lang="en-US">
                <a:latin typeface="Avenir"/>
              </a:rPr>
            </a:br>
            <a:r>
              <a:rPr lang="en-US" sz="1600">
                <a:latin typeface="Avenir"/>
                <a:hlinkClick r:id="rId4"/>
              </a:rPr>
              <a:t>https://www.amazon.com/The-Nonprofit-Mergers-Part-Considering/dp/0940069725</a:t>
            </a:r>
            <a:endParaRPr lang="en-US" sz="1600">
              <a:latin typeface="Avenir"/>
            </a:endParaRPr>
          </a:p>
          <a:p>
            <a:pPr marL="285750" indent="-285750">
              <a:buChar char="•"/>
            </a:pPr>
            <a:r>
              <a:rPr lang="en-US">
                <a:latin typeface="Avenir"/>
              </a:rPr>
              <a:t>Merge Wisely, Stanford Innovation Review</a:t>
            </a:r>
            <a:br>
              <a:rPr lang="en-US">
                <a:latin typeface="Avenir"/>
              </a:rPr>
            </a:br>
            <a:r>
              <a:rPr lang="en-US" sz="1600">
                <a:latin typeface="Avenir"/>
                <a:hlinkClick r:id="rId5"/>
              </a:rPr>
              <a:t>https://ssir.org/articles/entry/merging_wisely#:~:text=With%20the%20economy%20in%20turmoil,wider%20variety%20of%20partnership%20options.</a:t>
            </a:r>
            <a:endParaRPr lang="en-US" sz="1600">
              <a:latin typeface="Avenir"/>
            </a:endParaRPr>
          </a:p>
          <a:p>
            <a:pPr marL="285750" indent="-285750">
              <a:buChar char="•"/>
            </a:pPr>
            <a:r>
              <a:rPr lang="en-US">
                <a:latin typeface="Avenir"/>
              </a:rPr>
              <a:t>Mergers &amp; Partnerships</a:t>
            </a:r>
            <a:br>
              <a:rPr lang="en-US">
                <a:latin typeface="Avenir"/>
              </a:rPr>
            </a:br>
            <a:r>
              <a:rPr lang="en-US" sz="1600">
                <a:latin typeface="Avenir"/>
                <a:hlinkClick r:id="rId6"/>
              </a:rPr>
              <a:t>https://www.lapiana.org/services/mergers-alliances/</a:t>
            </a:r>
            <a:endParaRPr lang="en-US" sz="1600"/>
          </a:p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32BF5F-FDE2-2493-8523-919BE446E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032" y="0"/>
            <a:ext cx="7346844" cy="1817225"/>
          </a:xfrm>
        </p:spPr>
        <p:txBody>
          <a:bodyPr anchor="ctr">
            <a:normAutofit/>
          </a:bodyPr>
          <a:lstStyle/>
          <a:p>
            <a:r>
              <a:rPr lang="en-US"/>
              <a:t>Resources to Access More Information</a:t>
            </a:r>
          </a:p>
        </p:txBody>
      </p:sp>
    </p:spTree>
    <p:extLst>
      <p:ext uri="{BB962C8B-B14F-4D97-AF65-F5344CB8AC3E}">
        <p14:creationId xmlns:p14="http://schemas.microsoft.com/office/powerpoint/2010/main" val="3036188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01D41D6-AA84-0CE3-4F7C-3E046D2801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3974" y="1206279"/>
            <a:ext cx="6169516" cy="2222721"/>
          </a:xfrm>
        </p:spPr>
        <p:txBody>
          <a:bodyPr anchor="b">
            <a:noAutofit/>
          </a:bodyPr>
          <a:lstStyle/>
          <a:p>
            <a:r>
              <a:rPr lang="en-US" sz="2800">
                <a:latin typeface="Avenir Next Demi Bold"/>
              </a:rPr>
              <a:t>Thank you!</a:t>
            </a:r>
            <a:br>
              <a:rPr lang="en-US" sz="2800"/>
            </a:br>
            <a:br>
              <a:rPr lang="en-US" sz="2800"/>
            </a:br>
            <a:r>
              <a:rPr lang="en-US" sz="2800">
                <a:latin typeface="Avenir Next Demi Bold"/>
              </a:rPr>
              <a:t>Please Take 5 Minutes </a:t>
            </a:r>
            <a:br>
              <a:rPr lang="en-US" sz="2800">
                <a:latin typeface="Avenir Next Demi Bold"/>
              </a:rPr>
            </a:br>
            <a:r>
              <a:rPr lang="en-US" sz="2800">
                <a:latin typeface="Avenir Next Demi Bold"/>
              </a:rPr>
              <a:t>to Complete a Brief Evaluation of the Workshop</a:t>
            </a:r>
            <a:br>
              <a:rPr lang="en-US" sz="2800"/>
            </a:br>
            <a:endParaRPr lang="en-US" sz="28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466654-12D3-0957-F049-E4F5DC204557}"/>
              </a:ext>
            </a:extLst>
          </p:cNvPr>
          <p:cNvSpPr txBox="1"/>
          <p:nvPr/>
        </p:nvSpPr>
        <p:spPr>
          <a:xfrm>
            <a:off x="863974" y="3550973"/>
            <a:ext cx="6547597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latin typeface="Avenir Next LT Pro"/>
              </a:rPr>
              <a:t>Please Contact Us with Any Questions:</a:t>
            </a:r>
            <a:br>
              <a:rPr lang="en-US" sz="2400">
                <a:latin typeface="Avenir Next LT Pro"/>
              </a:rPr>
            </a:br>
            <a:r>
              <a:rPr lang="en-US" sz="2400">
                <a:solidFill>
                  <a:schemeClr val="tx1">
                    <a:lumMod val="76000"/>
                  </a:schemeClr>
                </a:solidFill>
                <a:latin typeface="Avenir Next LT Pr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Dasia@omahafoundation.org</a:t>
            </a:r>
            <a:endParaRPr lang="en-US" sz="2400" u="sng">
              <a:solidFill>
                <a:schemeClr val="tx1">
                  <a:lumMod val="76000"/>
                </a:schemeClr>
              </a:solidFill>
              <a:latin typeface="Avenir Next LT Pro"/>
              <a:ea typeface="Calibri"/>
              <a:cs typeface="Calibri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US" sz="2400">
                <a:solidFill>
                  <a:schemeClr val="tx1">
                    <a:lumMod val="76000"/>
                  </a:schemeClr>
                </a:solidFill>
                <a:latin typeface="Avenir Next LT Pr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Nathan@omahafoundation.org</a:t>
            </a:r>
          </a:p>
          <a:p>
            <a:r>
              <a:rPr lang="en-US" sz="2400">
                <a:solidFill>
                  <a:schemeClr val="tx1">
                    <a:lumMod val="76000"/>
                  </a:schemeClr>
                </a:solidFill>
                <a:latin typeface="Avenir Next LT Pro"/>
                <a:ea typeface="Calibri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Anne@omahafoundation.org</a:t>
            </a:r>
          </a:p>
          <a:p>
            <a:r>
              <a:rPr lang="en-US" sz="2400">
                <a:latin typeface="Avenir Next LT Pro"/>
              </a:rPr>
              <a:t>​</a:t>
            </a:r>
            <a:endParaRPr lang="en-US" sz="2400">
              <a:latin typeface="Avenir Next LT Pro"/>
              <a:ea typeface="Calibri"/>
              <a:cs typeface="Calibri"/>
            </a:endParaRPr>
          </a:p>
        </p:txBody>
      </p:sp>
      <p:pic>
        <p:nvPicPr>
          <p:cNvPr id="3" name="Picture 2" descr="A qr code with a dinosaur&#10;&#10;AI-generated content may be incorrect.">
            <a:extLst>
              <a:ext uri="{FF2B5EF4-FFF2-40B4-BE49-F238E27FC236}">
                <a16:creationId xmlns:a16="http://schemas.microsoft.com/office/drawing/2014/main" id="{C87E297E-8FCC-215C-A0C3-8A9ECB51B5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8236" y="678059"/>
            <a:ext cx="4811906" cy="4811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769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7">
            <a:extLst>
              <a:ext uri="{FF2B5EF4-FFF2-40B4-BE49-F238E27FC236}">
                <a16:creationId xmlns:a16="http://schemas.microsoft.com/office/drawing/2014/main" id="{14B11C35-008B-DAEB-2200-1EF1614C6366}"/>
              </a:ext>
            </a:extLst>
          </p:cNvPr>
          <p:cNvSpPr txBox="1">
            <a:spLocks/>
          </p:cNvSpPr>
          <p:nvPr/>
        </p:nvSpPr>
        <p:spPr>
          <a:xfrm>
            <a:off x="848032" y="365126"/>
            <a:ext cx="10515600" cy="120241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0" b="1" i="0" kern="1200">
                <a:solidFill>
                  <a:schemeClr val="tx1"/>
                </a:solidFill>
                <a:latin typeface="Avenir" panose="02000503020000020003" pitchFamily="2" charset="0"/>
                <a:ea typeface="+mj-ea"/>
                <a:cs typeface="+mj-cs"/>
              </a:defRPr>
            </a:lvl1pPr>
          </a:lstStyle>
          <a:p>
            <a:pPr algn="l"/>
            <a:r>
              <a:rPr lang="en-US" sz="4800"/>
              <a:t>Our Mission and Vision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D49A56-B5E4-A280-CFCF-0CE622D404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9722" b="12338"/>
          <a:stretch/>
        </p:blipFill>
        <p:spPr>
          <a:xfrm>
            <a:off x="6096000" y="1631039"/>
            <a:ext cx="3322420" cy="39424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A7FC86-759B-0F60-5ECA-6C3E2D9769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9445"/>
          <a:stretch/>
        </p:blipFill>
        <p:spPr>
          <a:xfrm>
            <a:off x="1966380" y="1639748"/>
            <a:ext cx="3322420" cy="333521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360C986-ACDD-361B-A8C1-274EBF10E68C}"/>
              </a:ext>
            </a:extLst>
          </p:cNvPr>
          <p:cNvSpPr/>
          <p:nvPr/>
        </p:nvSpPr>
        <p:spPr>
          <a:xfrm>
            <a:off x="2045625" y="4813317"/>
            <a:ext cx="3141038" cy="760170"/>
          </a:xfrm>
          <a:prstGeom prst="rect">
            <a:avLst/>
          </a:prstGeom>
          <a:solidFill>
            <a:srgbClr val="DDF3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1048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7">
            <a:extLst>
              <a:ext uri="{FF2B5EF4-FFF2-40B4-BE49-F238E27FC236}">
                <a16:creationId xmlns:a16="http://schemas.microsoft.com/office/drawing/2014/main" id="{14B11C35-008B-DAEB-2200-1EF1614C6366}"/>
              </a:ext>
            </a:extLst>
          </p:cNvPr>
          <p:cNvSpPr txBox="1">
            <a:spLocks/>
          </p:cNvSpPr>
          <p:nvPr/>
        </p:nvSpPr>
        <p:spPr>
          <a:xfrm>
            <a:off x="4914900" y="1107733"/>
            <a:ext cx="7086600" cy="156731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0" b="1" i="0" kern="1200">
                <a:solidFill>
                  <a:schemeClr val="tx1"/>
                </a:solidFill>
                <a:latin typeface="Avenir" panose="02000503020000020003" pitchFamily="2" charset="0"/>
                <a:ea typeface="+mj-ea"/>
                <a:cs typeface="+mj-cs"/>
              </a:defRPr>
            </a:lvl1pPr>
          </a:lstStyle>
          <a:p>
            <a:pPr algn="l">
              <a:lnSpc>
                <a:spcPct val="110000"/>
              </a:lnSpc>
            </a:pPr>
            <a:r>
              <a:rPr lang="en-US" sz="4400">
                <a:latin typeface="Avenir Next LT Pro Demi" panose="020B0704020202020204" pitchFamily="34" charset="0"/>
              </a:rPr>
              <a:t>What is a Community Foundation?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492FE91-DE64-9D28-436E-0F772DFC0623}"/>
              </a:ext>
            </a:extLst>
          </p:cNvPr>
          <p:cNvSpPr/>
          <p:nvPr/>
        </p:nvSpPr>
        <p:spPr>
          <a:xfrm>
            <a:off x="0" y="4966608"/>
            <a:ext cx="12192000" cy="18913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142323-3F52-8410-68D5-66B6CF41FFA5}"/>
              </a:ext>
            </a:extLst>
          </p:cNvPr>
          <p:cNvSpPr txBox="1">
            <a:spLocks/>
          </p:cNvSpPr>
          <p:nvPr/>
        </p:nvSpPr>
        <p:spPr>
          <a:xfrm>
            <a:off x="5308600" y="2717800"/>
            <a:ext cx="6883400" cy="4140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112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sz="2500" b="0" i="0" kern="1200">
                <a:solidFill>
                  <a:srgbClr val="4D4D4F"/>
                </a:solidFill>
                <a:latin typeface="Avenir Book" panose="02000503020000020003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2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i="0" kern="1200">
                <a:solidFill>
                  <a:srgbClr val="4D4D4F"/>
                </a:solidFill>
                <a:latin typeface="Avenir Book" panose="02000503020000020003" pitchFamily="2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2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0" i="0" kern="1200">
                <a:solidFill>
                  <a:srgbClr val="4D4D4F"/>
                </a:solidFill>
                <a:latin typeface="Avenir Book" panose="02000503020000020003" pitchFamily="2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2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0" i="0" kern="1200">
                <a:solidFill>
                  <a:srgbClr val="4D4D4F"/>
                </a:solidFill>
                <a:latin typeface="Avenir Book" panose="02000503020000020003" pitchFamily="2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2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0" i="0" kern="1200">
                <a:solidFill>
                  <a:srgbClr val="4D4D4F"/>
                </a:solidFill>
                <a:latin typeface="Avenir Book" panose="02000503020000020003" pitchFamily="2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000000"/>
                </a:solidFill>
                <a:latin typeface="Avenir Next LT Pro" panose="020B0504020202020204" pitchFamily="34" charset="0"/>
              </a:rPr>
              <a:t>900+ community foundations nationwide</a:t>
            </a:r>
          </a:p>
          <a:p>
            <a:pPr marL="342900" indent="-342900" algn="l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000000"/>
                </a:solidFill>
                <a:latin typeface="Avenir Next LT Pro" panose="020B0504020202020204" pitchFamily="34" charset="0"/>
              </a:rPr>
              <a:t>Structure: 501(c)(3)</a:t>
            </a:r>
          </a:p>
          <a:p>
            <a:pPr marL="342900" indent="-342900" algn="l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000000"/>
                </a:solidFill>
                <a:latin typeface="Avenir Next LT Pro" panose="020B0504020202020204" pitchFamily="34" charset="0"/>
              </a:rPr>
              <a:t>National Standards Accreditation</a:t>
            </a:r>
          </a:p>
          <a:p>
            <a:pPr marL="342900" indent="-342900" algn="l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000000"/>
                </a:solidFill>
                <a:latin typeface="Avenir Next LT Pro" panose="020B0504020202020204" pitchFamily="34" charset="0"/>
              </a:rPr>
              <a:t>Giving tools</a:t>
            </a:r>
          </a:p>
          <a:p>
            <a:pPr lvl="2" indent="-228600" algn="l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Avenir Next LT Pro" panose="020B0504020202020204" pitchFamily="34" charset="0"/>
              </a:rPr>
              <a:t>Charitable giving funds</a:t>
            </a:r>
          </a:p>
          <a:p>
            <a:pPr lvl="2" indent="-228600" algn="l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Avenir Next LT Pro" panose="020B0504020202020204" pitchFamily="34" charset="0"/>
              </a:rPr>
              <a:t>Concierge level service</a:t>
            </a:r>
          </a:p>
          <a:p>
            <a:pPr lvl="2" indent="-228600" algn="l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Avenir Next LT Pro" panose="020B0504020202020204" pitchFamily="34" charset="0"/>
              </a:rPr>
              <a:t>Community connections</a:t>
            </a:r>
          </a:p>
          <a:p>
            <a:pPr lvl="2" indent="-228600" algn="l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Avenir Next LT Pro" panose="020B0504020202020204" pitchFamily="34" charset="0"/>
              </a:rPr>
              <a:t>Partner grantmaking</a:t>
            </a:r>
          </a:p>
        </p:txBody>
      </p:sp>
      <p:pic>
        <p:nvPicPr>
          <p:cNvPr id="11" name="Picture 10" descr="A child blowing bubbles outside&#10;&#10;Description automatically generated">
            <a:extLst>
              <a:ext uri="{FF2B5EF4-FFF2-40B4-BE49-F238E27FC236}">
                <a16:creationId xmlns:a16="http://schemas.microsoft.com/office/drawing/2014/main" id="{D5AE51E8-2F72-7A69-85E3-F3C2869996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617"/>
            <a:ext cx="4584700" cy="6867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28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4233815-B668-9C01-F53F-9D4D30861CC8}"/>
              </a:ext>
            </a:extLst>
          </p:cNvPr>
          <p:cNvSpPr/>
          <p:nvPr/>
        </p:nvSpPr>
        <p:spPr>
          <a:xfrm>
            <a:off x="0" y="4967514"/>
            <a:ext cx="1447800" cy="18904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7">
            <a:extLst>
              <a:ext uri="{FF2B5EF4-FFF2-40B4-BE49-F238E27FC236}">
                <a16:creationId xmlns:a16="http://schemas.microsoft.com/office/drawing/2014/main" id="{14B11C35-008B-DAEB-2200-1EF1614C6366}"/>
              </a:ext>
            </a:extLst>
          </p:cNvPr>
          <p:cNvSpPr txBox="1">
            <a:spLocks/>
          </p:cNvSpPr>
          <p:nvPr/>
        </p:nvSpPr>
        <p:spPr>
          <a:xfrm>
            <a:off x="796470" y="962590"/>
            <a:ext cx="7086600" cy="156731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0" b="1" i="0" kern="1200">
                <a:solidFill>
                  <a:schemeClr val="tx1"/>
                </a:solidFill>
                <a:latin typeface="Avenir" panose="02000503020000020003" pitchFamily="2" charset="0"/>
                <a:ea typeface="+mj-ea"/>
                <a:cs typeface="+mj-cs"/>
              </a:defRPr>
            </a:lvl1pPr>
          </a:lstStyle>
          <a:p>
            <a:pPr algn="l">
              <a:lnSpc>
                <a:spcPct val="110000"/>
              </a:lnSpc>
            </a:pPr>
            <a:endParaRPr lang="en-US" sz="4800">
              <a:latin typeface="Avenir Next LT Pro Demi" panose="020B07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492FE91-DE64-9D28-436E-0F772DFC0623}"/>
              </a:ext>
            </a:extLst>
          </p:cNvPr>
          <p:cNvSpPr/>
          <p:nvPr/>
        </p:nvSpPr>
        <p:spPr>
          <a:xfrm>
            <a:off x="4339770" y="4966608"/>
            <a:ext cx="7852229" cy="18913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142323-3F52-8410-68D5-66B6CF41FFA5}"/>
              </a:ext>
            </a:extLst>
          </p:cNvPr>
          <p:cNvSpPr txBox="1">
            <a:spLocks/>
          </p:cNvSpPr>
          <p:nvPr/>
        </p:nvSpPr>
        <p:spPr>
          <a:xfrm>
            <a:off x="898069" y="2180888"/>
            <a:ext cx="6883400" cy="4140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112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sz="2500" b="0" i="0" kern="1200">
                <a:solidFill>
                  <a:srgbClr val="4D4D4F"/>
                </a:solidFill>
                <a:latin typeface="Avenir Book" panose="02000503020000020003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2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i="0" kern="1200">
                <a:solidFill>
                  <a:srgbClr val="4D4D4F"/>
                </a:solidFill>
                <a:latin typeface="Avenir Book" panose="02000503020000020003" pitchFamily="2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2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0" i="0" kern="1200">
                <a:solidFill>
                  <a:srgbClr val="4D4D4F"/>
                </a:solidFill>
                <a:latin typeface="Avenir Book" panose="02000503020000020003" pitchFamily="2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2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0" i="0" kern="1200">
                <a:solidFill>
                  <a:srgbClr val="4D4D4F"/>
                </a:solidFill>
                <a:latin typeface="Avenir Book" panose="02000503020000020003" pitchFamily="2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2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0" i="0" kern="1200">
                <a:solidFill>
                  <a:srgbClr val="4D4D4F"/>
                </a:solidFill>
                <a:latin typeface="Avenir Book" panose="02000503020000020003" pitchFamily="2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>
              <a:solidFill>
                <a:srgbClr val="000000"/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5AE51E8-2F72-7A69-85E3-F3C2869996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3"/>
          <a:stretch/>
        </p:blipFill>
        <p:spPr>
          <a:xfrm>
            <a:off x="8142513" y="-9617"/>
            <a:ext cx="4049385" cy="6867617"/>
          </a:xfrm>
          <a:prstGeom prst="rect">
            <a:avLst/>
          </a:prstGeom>
        </p:spPr>
      </p:pic>
      <p:sp>
        <p:nvSpPr>
          <p:cNvPr id="5" name="Title 7">
            <a:extLst>
              <a:ext uri="{FF2B5EF4-FFF2-40B4-BE49-F238E27FC236}">
                <a16:creationId xmlns:a16="http://schemas.microsoft.com/office/drawing/2014/main" id="{4DE354CD-FA8E-17E8-7C6D-45C14DE90DE2}"/>
              </a:ext>
            </a:extLst>
          </p:cNvPr>
          <p:cNvSpPr txBox="1">
            <a:spLocks/>
          </p:cNvSpPr>
          <p:nvPr/>
        </p:nvSpPr>
        <p:spPr>
          <a:xfrm>
            <a:off x="371928" y="962591"/>
            <a:ext cx="7086600" cy="85169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0" b="1" i="0" kern="1200">
                <a:solidFill>
                  <a:schemeClr val="tx1"/>
                </a:solidFill>
                <a:latin typeface="Avenir" panose="02000503020000020003" pitchFamily="2" charset="0"/>
                <a:ea typeface="+mj-ea"/>
                <a:cs typeface="+mj-cs"/>
              </a:defRPr>
            </a:lvl1pPr>
          </a:lstStyle>
          <a:p>
            <a:pPr algn="l">
              <a:lnSpc>
                <a:spcPct val="110000"/>
              </a:lnSpc>
            </a:pPr>
            <a:r>
              <a:rPr lang="en-US" sz="4800">
                <a:latin typeface="Avenir Next LT Pro Demi" panose="020B0704020202020204" pitchFamily="34" charset="0"/>
              </a:rPr>
              <a:t>OCF’s Impact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13ED6B94-5854-441B-1591-3F7D97A8E46E}"/>
              </a:ext>
            </a:extLst>
          </p:cNvPr>
          <p:cNvSpPr txBox="1">
            <a:spLocks/>
          </p:cNvSpPr>
          <p:nvPr/>
        </p:nvSpPr>
        <p:spPr>
          <a:xfrm>
            <a:off x="797952" y="2176419"/>
            <a:ext cx="8371763" cy="36318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112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sz="2500" b="0" i="0" kern="1200">
                <a:solidFill>
                  <a:srgbClr val="4D4D4F"/>
                </a:solidFill>
                <a:latin typeface="Avenir Book" panose="02000503020000020003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2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i="0" kern="1200">
                <a:solidFill>
                  <a:srgbClr val="4D4D4F"/>
                </a:solidFill>
                <a:latin typeface="Avenir Book" panose="02000503020000020003" pitchFamily="2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2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0" i="0" kern="1200">
                <a:solidFill>
                  <a:srgbClr val="4D4D4F"/>
                </a:solidFill>
                <a:latin typeface="Avenir Book" panose="02000503020000020003" pitchFamily="2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2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0" i="0" kern="1200">
                <a:solidFill>
                  <a:srgbClr val="4D4D4F"/>
                </a:solidFill>
                <a:latin typeface="Avenir Book" panose="02000503020000020003" pitchFamily="2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2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0" i="0" kern="1200">
                <a:solidFill>
                  <a:srgbClr val="4D4D4F"/>
                </a:solidFill>
                <a:latin typeface="Avenir Book" panose="02000503020000020003" pitchFamily="2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4820" indent="-464820" algn="l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US" sz="2200" b="1">
                <a:solidFill>
                  <a:srgbClr val="000000"/>
                </a:solidFill>
                <a:latin typeface="Avenir Next LT Pro Demi"/>
              </a:rPr>
              <a:t>Serving: </a:t>
            </a:r>
            <a:r>
              <a:rPr lang="en-US" sz="2200">
                <a:solidFill>
                  <a:srgbClr val="000000"/>
                </a:solidFill>
                <a:latin typeface="Avenir Next LT Pro" panose="020B0504020202020204" pitchFamily="34" charset="77"/>
              </a:rPr>
              <a:t>Community, Nonprofits, Donors</a:t>
            </a:r>
          </a:p>
          <a:p>
            <a:pPr marL="464820" indent="-464820" algn="l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US" sz="2200" b="1">
                <a:solidFill>
                  <a:srgbClr val="000000"/>
                </a:solidFill>
                <a:latin typeface="Avenir Next LT Pro Demi"/>
              </a:rPr>
              <a:t>2,000+</a:t>
            </a:r>
            <a:r>
              <a:rPr lang="en-US" sz="2200" b="1">
                <a:solidFill>
                  <a:srgbClr val="000000"/>
                </a:solidFill>
                <a:latin typeface="Avenir Next LT Pro Light"/>
              </a:rPr>
              <a:t> </a:t>
            </a:r>
            <a:r>
              <a:rPr lang="en-US" sz="2200">
                <a:solidFill>
                  <a:srgbClr val="000000"/>
                </a:solidFill>
                <a:latin typeface="Avenir Next LT Pro Light"/>
              </a:rPr>
              <a:t>Donor Funds</a:t>
            </a:r>
            <a:endParaRPr lang="en-US" sz="2200"/>
          </a:p>
          <a:p>
            <a:pPr marL="464820" indent="-464820" algn="l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US" sz="2200" b="1">
                <a:solidFill>
                  <a:srgbClr val="000000"/>
                </a:solidFill>
                <a:latin typeface="Avenir Next LT Pro Demi"/>
              </a:rPr>
              <a:t>$240M </a:t>
            </a:r>
            <a:r>
              <a:rPr lang="en-US" sz="2200">
                <a:solidFill>
                  <a:srgbClr val="000000"/>
                </a:solidFill>
                <a:latin typeface="Avenir Next LT Pro Light"/>
              </a:rPr>
              <a:t>in grants processed </a:t>
            </a:r>
            <a:br>
              <a:rPr lang="en-US" sz="2200">
                <a:latin typeface="Avenir Next LT Pro Light" panose="020B0304020202020204" pitchFamily="34" charset="0"/>
              </a:rPr>
            </a:br>
            <a:r>
              <a:rPr lang="en-US" sz="2200">
                <a:solidFill>
                  <a:srgbClr val="000000"/>
                </a:solidFill>
                <a:latin typeface="Avenir Next LT Pro Light"/>
              </a:rPr>
              <a:t>      in 2024</a:t>
            </a:r>
          </a:p>
          <a:p>
            <a:pPr marL="464820" indent="-464820" algn="l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US" sz="2200" b="1">
                <a:solidFill>
                  <a:srgbClr val="000000"/>
                </a:solidFill>
                <a:latin typeface="Avenir Next LT Pro Demi"/>
              </a:rPr>
              <a:t>17,000</a:t>
            </a:r>
            <a:r>
              <a:rPr lang="en-US" sz="2200" b="1">
                <a:solidFill>
                  <a:srgbClr val="000000"/>
                </a:solidFill>
                <a:latin typeface="Avenir Next LT Pro Light"/>
              </a:rPr>
              <a:t>+ grants</a:t>
            </a:r>
            <a:r>
              <a:rPr lang="en-US" sz="2200">
                <a:solidFill>
                  <a:srgbClr val="000000"/>
                </a:solidFill>
                <a:latin typeface="Avenir Next LT Pro Light"/>
              </a:rPr>
              <a:t> </a:t>
            </a:r>
            <a:br>
              <a:rPr lang="en-US" sz="2200">
                <a:latin typeface="Avenir Next LT Pro Light" panose="020B0304020202020204" pitchFamily="34" charset="0"/>
              </a:rPr>
            </a:br>
            <a:r>
              <a:rPr lang="en-US" sz="2200">
                <a:solidFill>
                  <a:srgbClr val="000000"/>
                </a:solidFill>
                <a:latin typeface="Avenir Next LT Pro Light"/>
              </a:rPr>
              <a:t>    to </a:t>
            </a:r>
            <a:r>
              <a:rPr lang="en-US" sz="2200" b="1">
                <a:solidFill>
                  <a:srgbClr val="000000"/>
                </a:solidFill>
                <a:latin typeface="Avenir Next LT Pro Demi"/>
              </a:rPr>
              <a:t>3,200</a:t>
            </a:r>
            <a:r>
              <a:rPr lang="en-US" sz="2200" b="1">
                <a:solidFill>
                  <a:srgbClr val="000000"/>
                </a:solidFill>
                <a:latin typeface="Avenir Next LT Pro Light"/>
              </a:rPr>
              <a:t> </a:t>
            </a:r>
            <a:r>
              <a:rPr lang="en-US" sz="2200">
                <a:solidFill>
                  <a:srgbClr val="000000"/>
                </a:solidFill>
                <a:latin typeface="Avenir Next LT Pro Light"/>
              </a:rPr>
              <a:t>nonprofits</a:t>
            </a:r>
          </a:p>
          <a:p>
            <a:pPr marL="464820" indent="-464820" algn="l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US" sz="2400" b="1">
                <a:solidFill>
                  <a:srgbClr val="000000"/>
                </a:solidFill>
                <a:latin typeface="Avenir Next LT Pro"/>
              </a:rPr>
              <a:t>Capacity building </a:t>
            </a:r>
            <a:r>
              <a:rPr lang="en-US" sz="2400">
                <a:solidFill>
                  <a:srgbClr val="000000"/>
                </a:solidFill>
                <a:latin typeface="Avenir Next LT Pro"/>
              </a:rPr>
              <a:t>resources to strengthen </a:t>
            </a:r>
            <a:br>
              <a:rPr lang="en-US" sz="2400">
                <a:solidFill>
                  <a:srgbClr val="000000"/>
                </a:solidFill>
                <a:latin typeface="Avenir Next LT Pro"/>
              </a:rPr>
            </a:br>
            <a:r>
              <a:rPr lang="en-US" sz="2400">
                <a:solidFill>
                  <a:srgbClr val="000000"/>
                </a:solidFill>
                <a:latin typeface="Avenir Next LT Pro"/>
              </a:rPr>
              <a:t>the vital community of nonprofits to support </a:t>
            </a:r>
            <a:br>
              <a:rPr lang="en-US" sz="2400">
                <a:solidFill>
                  <a:srgbClr val="000000"/>
                </a:solidFill>
                <a:latin typeface="Avenir Next LT Pro"/>
              </a:rPr>
            </a:br>
            <a:r>
              <a:rPr lang="en-US" sz="2400">
                <a:solidFill>
                  <a:srgbClr val="000000"/>
                </a:solidFill>
                <a:latin typeface="Avenir Next LT Pro"/>
              </a:rPr>
              <a:t>diversified funding streams and sustainability.</a:t>
            </a:r>
          </a:p>
          <a:p>
            <a:pPr marL="464820" indent="-464820" algn="l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Font typeface="Arial" panose="020B0604020202020204" pitchFamily="34" charset="0"/>
              <a:buChar char="•"/>
            </a:pPr>
            <a:endParaRPr lang="en-US" sz="2200">
              <a:solidFill>
                <a:srgbClr val="000000"/>
              </a:solidFill>
              <a:latin typeface="Avenir Next LT Pro Light"/>
            </a:endParaRPr>
          </a:p>
        </p:txBody>
      </p:sp>
    </p:spTree>
    <p:extLst>
      <p:ext uri="{BB962C8B-B14F-4D97-AF65-F5344CB8AC3E}">
        <p14:creationId xmlns:p14="http://schemas.microsoft.com/office/powerpoint/2010/main" val="23806282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2C214E-48F1-1203-BE47-7454F91A2B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02D2C0D-DB09-7A39-F003-D53A313DE777}"/>
              </a:ext>
            </a:extLst>
          </p:cNvPr>
          <p:cNvSpPr/>
          <p:nvPr/>
        </p:nvSpPr>
        <p:spPr>
          <a:xfrm>
            <a:off x="0" y="4967514"/>
            <a:ext cx="1447800" cy="18904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7">
            <a:extLst>
              <a:ext uri="{FF2B5EF4-FFF2-40B4-BE49-F238E27FC236}">
                <a16:creationId xmlns:a16="http://schemas.microsoft.com/office/drawing/2014/main" id="{944444F5-2ECC-0595-56E3-859695162B68}"/>
              </a:ext>
            </a:extLst>
          </p:cNvPr>
          <p:cNvSpPr txBox="1">
            <a:spLocks/>
          </p:cNvSpPr>
          <p:nvPr/>
        </p:nvSpPr>
        <p:spPr>
          <a:xfrm>
            <a:off x="796470" y="962590"/>
            <a:ext cx="7086600" cy="156731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0" b="1" i="0" kern="1200">
                <a:solidFill>
                  <a:schemeClr val="tx1"/>
                </a:solidFill>
                <a:latin typeface="Avenir" panose="02000503020000020003" pitchFamily="2" charset="0"/>
                <a:ea typeface="+mj-ea"/>
                <a:cs typeface="+mj-cs"/>
              </a:defRPr>
            </a:lvl1pPr>
          </a:lstStyle>
          <a:p>
            <a:pPr algn="l">
              <a:lnSpc>
                <a:spcPct val="110000"/>
              </a:lnSpc>
            </a:pPr>
            <a:endParaRPr lang="en-US" sz="4800">
              <a:latin typeface="Avenir Next LT Pro Demi" panose="020B07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D08452-4DD3-BC55-1129-7DCC5FC35194}"/>
              </a:ext>
            </a:extLst>
          </p:cNvPr>
          <p:cNvSpPr txBox="1">
            <a:spLocks/>
          </p:cNvSpPr>
          <p:nvPr/>
        </p:nvSpPr>
        <p:spPr>
          <a:xfrm>
            <a:off x="898069" y="2180888"/>
            <a:ext cx="6883400" cy="4140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112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sz="2500" b="0" i="0" kern="1200">
                <a:solidFill>
                  <a:srgbClr val="4D4D4F"/>
                </a:solidFill>
                <a:latin typeface="Avenir Book" panose="02000503020000020003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2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i="0" kern="1200">
                <a:solidFill>
                  <a:srgbClr val="4D4D4F"/>
                </a:solidFill>
                <a:latin typeface="Avenir Book" panose="02000503020000020003" pitchFamily="2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2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0" i="0" kern="1200">
                <a:solidFill>
                  <a:srgbClr val="4D4D4F"/>
                </a:solidFill>
                <a:latin typeface="Avenir Book" panose="02000503020000020003" pitchFamily="2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2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0" i="0" kern="1200">
                <a:solidFill>
                  <a:srgbClr val="4D4D4F"/>
                </a:solidFill>
                <a:latin typeface="Avenir Book" panose="02000503020000020003" pitchFamily="2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2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0" i="0" kern="1200">
                <a:solidFill>
                  <a:srgbClr val="4D4D4F"/>
                </a:solidFill>
                <a:latin typeface="Avenir Book" panose="02000503020000020003" pitchFamily="2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>
              <a:solidFill>
                <a:srgbClr val="000000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5" name="Title 7">
            <a:extLst>
              <a:ext uri="{FF2B5EF4-FFF2-40B4-BE49-F238E27FC236}">
                <a16:creationId xmlns:a16="http://schemas.microsoft.com/office/drawing/2014/main" id="{5A511956-A158-C97D-C4CC-45727D3202C2}"/>
              </a:ext>
            </a:extLst>
          </p:cNvPr>
          <p:cNvSpPr txBox="1">
            <a:spLocks/>
          </p:cNvSpPr>
          <p:nvPr/>
        </p:nvSpPr>
        <p:spPr>
          <a:xfrm>
            <a:off x="371928" y="962591"/>
            <a:ext cx="11423276" cy="8180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0" b="1" i="0" kern="1200">
                <a:solidFill>
                  <a:schemeClr val="tx1"/>
                </a:solidFill>
                <a:latin typeface="Avenir" panose="02000503020000020003" pitchFamily="2" charset="0"/>
                <a:ea typeface="+mj-ea"/>
                <a:cs typeface="+mj-cs"/>
              </a:defRPr>
            </a:lvl1pPr>
          </a:lstStyle>
          <a:p>
            <a:pPr algn="l">
              <a:lnSpc>
                <a:spcPct val="110000"/>
              </a:lnSpc>
            </a:pPr>
            <a:r>
              <a:rPr lang="en-US" sz="4400">
                <a:latin typeface="Avenir Next LT Pro Demi"/>
              </a:rPr>
              <a:t>Capacity Building Series</a:t>
            </a:r>
            <a:endParaRPr lang="en-US" sz="4400">
              <a:latin typeface="Avenir Next LT Pro Demi" panose="020B0704020202020204" pitchFamily="34" charset="0"/>
            </a:endParaRPr>
          </a:p>
        </p:txBody>
      </p:sp>
      <p:sp>
        <p:nvSpPr>
          <p:cNvPr id="939" name="Rectangle: Rounded Corners 938">
            <a:extLst>
              <a:ext uri="{FF2B5EF4-FFF2-40B4-BE49-F238E27FC236}">
                <a16:creationId xmlns:a16="http://schemas.microsoft.com/office/drawing/2014/main" id="{277EDEC0-0AF8-17F2-3770-32DA94F08447}"/>
              </a:ext>
            </a:extLst>
          </p:cNvPr>
          <p:cNvSpPr/>
          <p:nvPr/>
        </p:nvSpPr>
        <p:spPr>
          <a:xfrm>
            <a:off x="9157684" y="4965864"/>
            <a:ext cx="1329707" cy="103312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800608F7-EC64-B9E0-0875-21FEA2F8A7E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4767175"/>
              </p:ext>
            </p:extLst>
          </p:nvPr>
        </p:nvGraphicFramePr>
        <p:xfrm>
          <a:off x="164249" y="3020426"/>
          <a:ext cx="11734800" cy="49236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15" name="Content Placeholder 3">
            <a:extLst>
              <a:ext uri="{FF2B5EF4-FFF2-40B4-BE49-F238E27FC236}">
                <a16:creationId xmlns:a16="http://schemas.microsoft.com/office/drawing/2014/main" id="{F429D12D-665E-0718-5BDF-64422785BE4D}"/>
              </a:ext>
            </a:extLst>
          </p:cNvPr>
          <p:cNvSpPr txBox="1">
            <a:spLocks/>
          </p:cNvSpPr>
          <p:nvPr/>
        </p:nvSpPr>
        <p:spPr>
          <a:xfrm>
            <a:off x="797952" y="2176419"/>
            <a:ext cx="9694057" cy="36318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112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sz="2500" b="0" i="0" kern="1200">
                <a:solidFill>
                  <a:srgbClr val="4D4D4F"/>
                </a:solidFill>
                <a:latin typeface="Avenir Book" panose="02000503020000020003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2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i="0" kern="1200">
                <a:solidFill>
                  <a:srgbClr val="4D4D4F"/>
                </a:solidFill>
                <a:latin typeface="Avenir Book" panose="02000503020000020003" pitchFamily="2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2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0" i="0" kern="1200">
                <a:solidFill>
                  <a:srgbClr val="4D4D4F"/>
                </a:solidFill>
                <a:latin typeface="Avenir Book" panose="02000503020000020003" pitchFamily="2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2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0" i="0" kern="1200">
                <a:solidFill>
                  <a:srgbClr val="4D4D4F"/>
                </a:solidFill>
                <a:latin typeface="Avenir Book" panose="02000503020000020003" pitchFamily="2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2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0" i="0" kern="1200">
                <a:solidFill>
                  <a:srgbClr val="4D4D4F"/>
                </a:solidFill>
                <a:latin typeface="Avenir Book" panose="02000503020000020003" pitchFamily="2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4820" indent="-464820" algn="l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US" sz="3600" b="1">
                <a:solidFill>
                  <a:srgbClr val="000000"/>
                </a:solidFill>
                <a:latin typeface="Avenir Next LT Pro Demi"/>
              </a:rPr>
              <a:t>Building Resources</a:t>
            </a:r>
            <a:endParaRPr lang="en-US"/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</a:pPr>
            <a:r>
              <a:rPr lang="en-US" sz="2800">
                <a:solidFill>
                  <a:srgbClr val="000000"/>
                </a:solidFill>
                <a:latin typeface="Avenir Next LT Pro"/>
              </a:rPr>
              <a:t>Each session of the Nonprofit Success Series builds upon the content of the previous session. The goal is to equip nonprofits to thrive and meet their mission. 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</a:pPr>
            <a:endParaRPr lang="en-US" sz="2800">
              <a:solidFill>
                <a:srgbClr val="000000"/>
              </a:solidFill>
              <a:latin typeface="Avenir Next LT Pro"/>
            </a:endParaRPr>
          </a:p>
        </p:txBody>
      </p:sp>
    </p:spTree>
    <p:extLst>
      <p:ext uri="{BB962C8B-B14F-4D97-AF65-F5344CB8AC3E}">
        <p14:creationId xmlns:p14="http://schemas.microsoft.com/office/powerpoint/2010/main" val="938775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EA4183-0357-81A6-EE40-48E1E2A8F26D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/>
              <a:t>Developing a Strategic Plan for Growth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B8AA71-9429-2FF9-FF0C-744532F49EF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534650" y="6356350"/>
            <a:ext cx="165735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294A09A9-5501-47C1-A89A-A340965A2BE2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1538EAD7-7F72-42D2-9CEC-7F7D0B6234E1}"/>
              </a:ext>
            </a:extLst>
          </p:cNvPr>
          <p:cNvSpPr txBox="1">
            <a:spLocks/>
          </p:cNvSpPr>
          <p:nvPr/>
        </p:nvSpPr>
        <p:spPr>
          <a:xfrm>
            <a:off x="3454887" y="640494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/>
              <a:t>Developing a Strategic Plan for Growth</a:t>
            </a:r>
          </a:p>
        </p:txBody>
      </p:sp>
      <p:pic>
        <p:nvPicPr>
          <p:cNvPr id="13" name="Picture 12" descr="A person wearing glasses and a black shirt&#10;&#10;AI-generated content may be incorrect.">
            <a:extLst>
              <a:ext uri="{FF2B5EF4-FFF2-40B4-BE49-F238E27FC236}">
                <a16:creationId xmlns:a16="http://schemas.microsoft.com/office/drawing/2014/main" id="{BFEB81FD-DE7C-EEDD-D601-3750DC8118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5167" y="1384478"/>
            <a:ext cx="3492063" cy="3412903"/>
          </a:xfrm>
          <a:prstGeom prst="rect">
            <a:avLst/>
          </a:prstGeom>
        </p:spPr>
      </p:pic>
      <p:pic>
        <p:nvPicPr>
          <p:cNvPr id="14" name="Picture 13" descr="A person in a green shirt&#10;&#10;AI-generated content may be incorrect.">
            <a:extLst>
              <a:ext uri="{FF2B5EF4-FFF2-40B4-BE49-F238E27FC236}">
                <a16:creationId xmlns:a16="http://schemas.microsoft.com/office/drawing/2014/main" id="{866CC012-B64F-15B7-D702-FD98E7F99A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3156" y="1384478"/>
            <a:ext cx="3671830" cy="3434368"/>
          </a:xfrm>
          <a:prstGeom prst="rect">
            <a:avLst/>
          </a:prstGeom>
        </p:spPr>
      </p:pic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E12ED2D4-72DD-4BD9-E951-72B1ED4F13E6}"/>
              </a:ext>
            </a:extLst>
          </p:cNvPr>
          <p:cNvSpPr txBox="1">
            <a:spLocks/>
          </p:cNvSpPr>
          <p:nvPr/>
        </p:nvSpPr>
        <p:spPr>
          <a:xfrm>
            <a:off x="1168253" y="4949718"/>
            <a:ext cx="4569959" cy="68091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7500" lnSpcReduction="20000"/>
          </a:bodyPr>
          <a:lstStyle>
            <a:lvl1pPr marL="0" indent="0" algn="ctr" defTabSz="914400" rtl="0" eaLnBrk="1" latinLnBrk="0" hangingPunct="1">
              <a:lnSpc>
                <a:spcPct val="112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sz="2500" b="0" i="0" kern="1200">
                <a:solidFill>
                  <a:srgbClr val="4D4D4F"/>
                </a:solidFill>
                <a:latin typeface="Avenir Book" panose="02000503020000020003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2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i="0" kern="1200">
                <a:solidFill>
                  <a:srgbClr val="4D4D4F"/>
                </a:solidFill>
                <a:latin typeface="Avenir Book" panose="02000503020000020003" pitchFamily="2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2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0" i="0" kern="1200">
                <a:solidFill>
                  <a:srgbClr val="4D4D4F"/>
                </a:solidFill>
                <a:latin typeface="Avenir Book" panose="02000503020000020003" pitchFamily="2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2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0" i="0" kern="1200">
                <a:solidFill>
                  <a:srgbClr val="4D4D4F"/>
                </a:solidFill>
                <a:latin typeface="Avenir Book" panose="02000503020000020003" pitchFamily="2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2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0" i="0" kern="1200">
                <a:solidFill>
                  <a:srgbClr val="4D4D4F"/>
                </a:solidFill>
                <a:latin typeface="Avenir Book" panose="02000503020000020003" pitchFamily="2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b="1">
                <a:latin typeface="Avenir Next LT Pro"/>
              </a:rPr>
              <a:t>Anne Meysenburg, MPA</a:t>
            </a:r>
            <a:endParaRPr lang="en-US" b="1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>
                <a:latin typeface="Avenir Next LT Pro"/>
              </a:rPr>
              <a:t>Director of Community Investment</a:t>
            </a:r>
            <a:endParaRPr lang="en-US"/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95B5698B-A37F-A342-C552-819245679D06}"/>
              </a:ext>
            </a:extLst>
          </p:cNvPr>
          <p:cNvSpPr txBox="1">
            <a:spLocks/>
          </p:cNvSpPr>
          <p:nvPr/>
        </p:nvSpPr>
        <p:spPr>
          <a:xfrm>
            <a:off x="5963883" y="4949718"/>
            <a:ext cx="4569959" cy="68091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112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sz="2500" b="0" i="0" kern="1200">
                <a:solidFill>
                  <a:srgbClr val="4D4D4F"/>
                </a:solidFill>
                <a:latin typeface="Avenir Book" panose="02000503020000020003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2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i="0" kern="1200">
                <a:solidFill>
                  <a:srgbClr val="4D4D4F"/>
                </a:solidFill>
                <a:latin typeface="Avenir Book" panose="02000503020000020003" pitchFamily="2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2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0" i="0" kern="1200">
                <a:solidFill>
                  <a:srgbClr val="4D4D4F"/>
                </a:solidFill>
                <a:latin typeface="Avenir Book" panose="02000503020000020003" pitchFamily="2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2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0" i="0" kern="1200">
                <a:solidFill>
                  <a:srgbClr val="4D4D4F"/>
                </a:solidFill>
                <a:latin typeface="Avenir Book" panose="02000503020000020003" pitchFamily="2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2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0" i="0" kern="1200">
                <a:solidFill>
                  <a:srgbClr val="4D4D4F"/>
                </a:solidFill>
                <a:latin typeface="Avenir Book" panose="02000503020000020003" pitchFamily="2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b="1">
                <a:latin typeface="Avenir Next LT Pro"/>
              </a:rPr>
              <a:t>Sarah Sjolie, MPA</a:t>
            </a:r>
            <a:br>
              <a:rPr lang="en-US" b="1">
                <a:latin typeface="Avenir Next LT Pro"/>
              </a:rPr>
            </a:br>
            <a:r>
              <a:rPr lang="en-US">
                <a:latin typeface="Avenir Next LT Pro"/>
              </a:rPr>
              <a:t>CEO of Meristem Consulting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>
              <a:latin typeface="Avenir Next LT Pro"/>
            </a:endParaRPr>
          </a:p>
        </p:txBody>
      </p:sp>
      <p:pic>
        <p:nvPicPr>
          <p:cNvPr id="2" name="Picture 1" descr="A blue logo with a light bulb and leaves&#10;&#10;AI-generated content may be incorrect.">
            <a:extLst>
              <a:ext uri="{FF2B5EF4-FFF2-40B4-BE49-F238E27FC236}">
                <a16:creationId xmlns:a16="http://schemas.microsoft.com/office/drawing/2014/main" id="{162C28C3-BF45-A8CC-DB0E-F2F5265097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9155" y="5709793"/>
            <a:ext cx="978734" cy="90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4327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6166FA-0980-64FA-B6C4-FE87C9558D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DA43E-67AE-AE44-3599-4332CABB4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492" y="619672"/>
            <a:ext cx="10358965" cy="1325563"/>
          </a:xfrm>
        </p:spPr>
        <p:txBody>
          <a:bodyPr anchor="ctr">
            <a:normAutofit/>
          </a:bodyPr>
          <a:lstStyle/>
          <a:p>
            <a:r>
              <a:rPr lang="en-US" sz="3600">
                <a:latin typeface="Avenir"/>
              </a:rPr>
              <a:t>Why explore a partnership, strategic collaboration, or merger?</a:t>
            </a:r>
            <a:endParaRPr lang="en-US" sz="36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AC17E7-C61C-B315-0EB9-051C752103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8297" y="2186954"/>
            <a:ext cx="9579117" cy="3366813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lvl="1"/>
            <a:r>
              <a:rPr lang="en-US" sz="2600">
                <a:latin typeface="Avenir"/>
              </a:rPr>
              <a:t>More nonprofits, particularly smaller ones, are exploring options for dissolution or merging with other organizations.</a:t>
            </a:r>
            <a:endParaRPr lang="en-US"/>
          </a:p>
          <a:p>
            <a:pPr lvl="1"/>
            <a:r>
              <a:rPr lang="en-US" sz="2600">
                <a:latin typeface="Avenir"/>
              </a:rPr>
              <a:t>Ninety-seven percent of America’s nonprofits have revenues of less than $5 million, and 92 percent have less than $1 million. Combined, charitable nonprofits employ our nation’s third-largest private workforce. </a:t>
            </a:r>
            <a:br>
              <a:rPr lang="en-US" sz="2800">
                <a:latin typeface="Avenir"/>
              </a:rPr>
            </a:br>
            <a:endParaRPr lang="en-US" sz="2800">
              <a:latin typeface="Avenir"/>
            </a:endParaRPr>
          </a:p>
          <a:p>
            <a:pPr marL="1143000" lvl="1" indent="-457200">
              <a:buClr>
                <a:srgbClr val="006497"/>
              </a:buClr>
              <a:buFont typeface="Arial" panose="020B0604020202020204" pitchFamily="34" charset="0"/>
              <a:buChar char="•"/>
            </a:pPr>
            <a:endParaRPr lang="en-US" sz="1800">
              <a:solidFill>
                <a:srgbClr val="404040"/>
              </a:solidFill>
              <a:latin typeface="Source Sans Pro"/>
              <a:ea typeface="Source Sans Pro"/>
            </a:endParaRPr>
          </a:p>
          <a:p>
            <a:pPr marL="1143000" lvl="1">
              <a:buClr>
                <a:schemeClr val="accent1"/>
              </a:buClr>
              <a:buFont typeface="Arial" panose="05000000000000000000" pitchFamily="2" charset="2"/>
              <a:buChar char="•"/>
            </a:pPr>
            <a:endParaRPr lang="en-US" sz="2800">
              <a:latin typeface="Avenir"/>
            </a:endParaRPr>
          </a:p>
          <a:p>
            <a:pPr marL="457200" indent="-457200"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en-US" sz="280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3F7ADA-6192-80C6-3EA7-A1BEA01557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/>
              <a:t>Developing a Strategic Plan for Growth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92B74A-0335-F68D-8D00-23D01C19D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294A09A9-5501-47C1-A89A-A340965A2BE2}" type="slidenum">
              <a:rPr lang="en-US" smtClean="0"/>
              <a:pPr>
                <a:spcAft>
                  <a:spcPts val="600"/>
                </a:spcAft>
              </a:pPr>
              <a:t>8</a:t>
            </a:fld>
            <a:endParaRPr lang="en-US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541D4563-600B-46B2-AAD5-B827F12A3B53}"/>
              </a:ext>
            </a:extLst>
          </p:cNvPr>
          <p:cNvSpPr txBox="1">
            <a:spLocks/>
          </p:cNvSpPr>
          <p:nvPr/>
        </p:nvSpPr>
        <p:spPr>
          <a:xfrm>
            <a:off x="3454887" y="640494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/>
              <a:t>Developing a Strategic Plan for Growth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092890-263F-3FC6-605F-0841452636EF}"/>
              </a:ext>
            </a:extLst>
          </p:cNvPr>
          <p:cNvSpPr txBox="1"/>
          <p:nvPr/>
        </p:nvSpPr>
        <p:spPr>
          <a:xfrm>
            <a:off x="1342214" y="5442589"/>
            <a:ext cx="958149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u="sng">
                <a:ea typeface="+mn-lt"/>
                <a:cs typeface="+mn-lt"/>
                <a:hlinkClick r:id="rId3"/>
              </a:rPr>
              <a:t>Council of Nonprofits:</a:t>
            </a:r>
            <a:r>
              <a:rPr lang="en-US">
                <a:ea typeface="+mn-lt"/>
                <a:cs typeface="+mn-lt"/>
                <a:hlinkClick r:id="rId3"/>
              </a:rPr>
              <a:t> https://www.councilofnonprofits.org/articles/rising-interest-nonprofit-dissolutions-mergers</a:t>
            </a:r>
            <a:endParaRPr lang="en-US">
              <a:hlinkClick r:id="rId3"/>
            </a:endParaRP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B83B4FB9-DF7E-F5C4-FECB-4F6FF1DA8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00800"/>
            <a:ext cx="423333" cy="457200"/>
          </a:xfr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n-US" sz="1400">
                <a:solidFill>
                  <a:schemeClr val="tx1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5095673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FCDF7B-3CEA-E354-2C16-62B1DB2ED4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75628E-931B-A0EE-C96C-A08A383AFD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502" y="619672"/>
            <a:ext cx="5428379" cy="1325563"/>
          </a:xfrm>
        </p:spPr>
        <p:txBody>
          <a:bodyPr anchor="ctr">
            <a:normAutofit fontScale="90000"/>
          </a:bodyPr>
          <a:lstStyle/>
          <a:p>
            <a:r>
              <a:rPr lang="en-US" sz="3600">
                <a:latin typeface="Avenir"/>
              </a:rPr>
              <a:t>Why explore a partnership, strategic collaboration, or merger?</a:t>
            </a:r>
            <a:endParaRPr lang="en-US" sz="36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32FA66-E6D2-367B-52CA-D1F672D25F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3578" y="2326913"/>
            <a:ext cx="5426537" cy="3366813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457200" indent="-4572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2800">
                <a:latin typeface="Avenir"/>
              </a:rPr>
              <a:t>Limited non-profit funding availability</a:t>
            </a:r>
            <a:endParaRPr lang="en-US"/>
          </a:p>
          <a:p>
            <a:pPr marL="1143000" lvl="1">
              <a:buClr>
                <a:schemeClr val="accent1"/>
              </a:buClr>
              <a:buFont typeface="Courier New" panose="05000000000000000000" pitchFamily="2" charset="2"/>
              <a:buChar char="o"/>
            </a:pPr>
            <a:r>
              <a:rPr lang="en-US" sz="2800">
                <a:latin typeface="Avenir"/>
              </a:rPr>
              <a:t> Funders and government</a:t>
            </a:r>
            <a:endParaRPr lang="en-US" sz="2800"/>
          </a:p>
          <a:p>
            <a:pPr marL="457200" indent="-4572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2800">
                <a:latin typeface="Avenir"/>
              </a:rPr>
              <a:t>Aligning with symbiotic partners</a:t>
            </a:r>
            <a:endParaRPr lang="en-US" sz="2800"/>
          </a:p>
          <a:p>
            <a:pPr marL="457200" indent="-4572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2800">
                <a:latin typeface="Avenir"/>
              </a:rPr>
              <a:t>Economies of scale</a:t>
            </a:r>
            <a:endParaRPr lang="en-US" sz="2800"/>
          </a:p>
          <a:p>
            <a:pPr marL="457200" indent="-4572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2800">
                <a:latin typeface="Avenir"/>
              </a:rPr>
              <a:t>Alignment with adjacent organizations</a:t>
            </a:r>
          </a:p>
          <a:p>
            <a:pPr marL="457200" indent="-4572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2800">
                <a:latin typeface="Avenir"/>
              </a:rPr>
              <a:t>Creating innovation in the marketplace</a:t>
            </a:r>
            <a:endParaRPr lang="en-US" sz="2800"/>
          </a:p>
          <a:p>
            <a:pPr marL="457200" indent="-457200"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en-US" sz="280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D39CD-9D81-84BC-0A8C-226454681D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/>
              <a:t>Developing a Strategic Plan for Growth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CECD88-DB08-CCCE-6C42-75B4A73150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294A09A9-5501-47C1-A89A-A340965A2BE2}" type="slidenum">
              <a:rPr lang="en-US" smtClean="0"/>
              <a:pPr>
                <a:spcAft>
                  <a:spcPts val="600"/>
                </a:spcAft>
              </a:pPr>
              <a:t>9</a:t>
            </a:fld>
            <a:endParaRPr lang="en-US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A3C916D7-0B23-DAA6-9EDD-C64E80CBB13E}"/>
              </a:ext>
            </a:extLst>
          </p:cNvPr>
          <p:cNvSpPr txBox="1">
            <a:spLocks/>
          </p:cNvSpPr>
          <p:nvPr/>
        </p:nvSpPr>
        <p:spPr>
          <a:xfrm>
            <a:off x="3454887" y="640494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/>
              <a:t>Developing a Strategic Plan for Growth</a:t>
            </a:r>
          </a:p>
        </p:txBody>
      </p:sp>
      <p:pic>
        <p:nvPicPr>
          <p:cNvPr id="9" name="Picture 8" descr="Business team brainstorming">
            <a:extLst>
              <a:ext uri="{FF2B5EF4-FFF2-40B4-BE49-F238E27FC236}">
                <a16:creationId xmlns:a16="http://schemas.microsoft.com/office/drawing/2014/main" id="{193D524D-BB74-417A-AD79-52F577D27B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85" r="29902"/>
          <a:stretch>
            <a:fillRect/>
          </a:stretch>
        </p:blipFill>
        <p:spPr>
          <a:xfrm>
            <a:off x="7164878" y="0"/>
            <a:ext cx="5052253" cy="6858000"/>
          </a:xfrm>
          <a:prstGeom prst="rect">
            <a:avLst/>
          </a:prstGeom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81F068F4-575E-11F3-9DE0-DA65EF798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00800"/>
            <a:ext cx="423333" cy="457200"/>
          </a:xfr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n-US" sz="1400">
                <a:solidFill>
                  <a:schemeClr val="tx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39240627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ESENTATION_ID" val="11260"/>
  <p:tag name="PRESENTER_PREVIEW_MODE_REFRESH" val="0"/>
  <p:tag name="ARTICULATE_PROJECT_CHECK" val="0"/>
  <p:tag name="ARTICULATE_LOGO" val="(None selected)"/>
  <p:tag name="ARTICULATE_PRESENTER" val="Phil Cubeta"/>
  <p:tag name="ARTICULATE_LMS" val="0"/>
  <p:tag name="ARTICULATE_TEMPLATE_GUID" val="f0069de9-a0dc-436b-9f48-9d9cb1e05bf9"/>
  <p:tag name="LAUNCHINNEWWINDOW" val="0"/>
  <p:tag name="LASTPUBLISHED" val="C:\Users\Phil\Desktop\Foundations Edited\player.html"/>
  <p:tag name="ARTICULATE_TEMPLATE" val="CAP"/>
  <p:tag name="PRESENTER_PREVIEW_START" val="1"/>
  <p:tag name="PRESENTER_PREVIEW_MODE" val="0"/>
  <p:tag name="ART_ENCODE_TYPE" val="0"/>
  <p:tag name="ART_ENCODE_INDEX" val="1"/>
  <p:tag name="ARTICULATE_META_COURSE_VERSION_SET" val="True"/>
  <p:tag name="ARTICULATE_META_NAME_SET" val="True"/>
  <p:tag name="ARTICULATE_REFERENCE_ID" val="39be0d51-6378-49bd-9e01-8ef1cf3614e3"/>
  <p:tag name="ARTICULATE_DESIGN_ID_OFFICE THEME" val="lhaDAksO"/>
  <p:tag name="ARTICULATE_PRESENTER_VERSION" val="8"/>
  <p:tag name="ARTICULATE_SLIDE_COUNT" val="104"/>
  <p:tag name="ARTICULATE_REFERENCE_COUNT" val="0"/>
  <p:tag name="ARTICULATE_PLAYER_GLOSSARY_XML" val="&lt;?xml version=&quot;1.0&quot; encoding=&quot;utf-16&quot;?&gt;&lt;glossary xmlns:xsi=&quot;http://www.w3.org/2001/XMLSchema-instance&quot; xmlns:xsd=&quot;http://www.w3.org/2001/XMLSchema&quot;&gt;&lt;terms /&gt;&lt;/glossary&gt;"/>
  <p:tag name="TAG_BACKING_FORM_KEY" val="1508922-c:\users\janeller\dropbox\849-2018\slides\849-6.pptx"/>
  <p:tag name="ARTICULATE_USED_PAGE_ORIENTATION" val="1"/>
  <p:tag name="ARTICULATE_USED_PAGE_SIZE" val="1"/>
  <p:tag name="ARTICULATE_PROJECT_OPEN" val="0"/>
</p:tagLst>
</file>

<file path=ppt/theme/theme1.xml><?xml version="1.0" encoding="utf-8"?>
<a:theme xmlns:a="http://schemas.openxmlformats.org/drawingml/2006/main" name="2_Office Theme">
  <a:themeElements>
    <a:clrScheme name="Omaha Community Foundation">
      <a:dk1>
        <a:srgbClr val="6E83C1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9D9DA2"/>
      </a:accent3>
      <a:accent4>
        <a:srgbClr val="EAB744"/>
      </a:accent4>
      <a:accent5>
        <a:srgbClr val="89BAAE"/>
      </a:accent5>
      <a:accent6>
        <a:srgbClr val="859759"/>
      </a:accent6>
      <a:hlink>
        <a:srgbClr val="79AABE"/>
      </a:hlink>
      <a:folHlink>
        <a:srgbClr val="93537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ep Blue - Light">
  <a:themeElements>
    <a:clrScheme name="Custom 10">
      <a:dk1>
        <a:srgbClr val="006497"/>
      </a:dk1>
      <a:lt1>
        <a:srgbClr val="FFFFFF"/>
      </a:lt1>
      <a:dk2>
        <a:srgbClr val="0093CB"/>
      </a:dk2>
      <a:lt2>
        <a:srgbClr val="DDF3FD"/>
      </a:lt2>
      <a:accent1>
        <a:srgbClr val="006497"/>
      </a:accent1>
      <a:accent2>
        <a:srgbClr val="0093CB"/>
      </a:accent2>
      <a:accent3>
        <a:srgbClr val="9FDDF9"/>
      </a:accent3>
      <a:accent4>
        <a:srgbClr val="4D4D4F"/>
      </a:accent4>
      <a:accent5>
        <a:srgbClr val="035451"/>
      </a:accent5>
      <a:accent6>
        <a:srgbClr val="A6AC2C"/>
      </a:accent6>
      <a:hlink>
        <a:srgbClr val="8A477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Intro Slide">
  <a:themeElements>
    <a:clrScheme name="Custom 10">
      <a:dk1>
        <a:srgbClr val="006497"/>
      </a:dk1>
      <a:lt1>
        <a:srgbClr val="FFFFFF"/>
      </a:lt1>
      <a:dk2>
        <a:srgbClr val="0093CB"/>
      </a:dk2>
      <a:lt2>
        <a:srgbClr val="DDF3FD"/>
      </a:lt2>
      <a:accent1>
        <a:srgbClr val="006497"/>
      </a:accent1>
      <a:accent2>
        <a:srgbClr val="0093CB"/>
      </a:accent2>
      <a:accent3>
        <a:srgbClr val="9FDDF9"/>
      </a:accent3>
      <a:accent4>
        <a:srgbClr val="4D4D4F"/>
      </a:accent4>
      <a:accent5>
        <a:srgbClr val="035451"/>
      </a:accent5>
      <a:accent6>
        <a:srgbClr val="A6AC2C"/>
      </a:accent6>
      <a:hlink>
        <a:srgbClr val="8A477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B6C788B178DC540A4E1603996194FDB" ma:contentTypeVersion="8" ma:contentTypeDescription="Create a new document." ma:contentTypeScope="" ma:versionID="a1625a80b76eb0995130a33650e98c9f">
  <xsd:schema xmlns:xsd="http://www.w3.org/2001/XMLSchema" xmlns:xs="http://www.w3.org/2001/XMLSchema" xmlns:p="http://schemas.microsoft.com/office/2006/metadata/properties" xmlns:ns2="2d5ca716-66fb-450d-b0e3-25e364669fdb" xmlns:ns3="2d63f3d7-850d-405d-8ba7-ed1155048e5d" targetNamespace="http://schemas.microsoft.com/office/2006/metadata/properties" ma:root="true" ma:fieldsID="a4327ba40f822f991e15468df10abed4" ns2:_="" ns3:_="">
    <xsd:import namespace="2d5ca716-66fb-450d-b0e3-25e364669fdb"/>
    <xsd:import namespace="2d63f3d7-850d-405d-8ba7-ed1155048e5d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_Flow_SignoffStatu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5ca716-66fb-450d-b0e3-25e364669fdb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e3d80088-931b-4859-8bcb-52e2235b367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_Flow_SignoffStatus" ma:index="11" nillable="true" ma:displayName="Sign-off status" ma:internalName="Sign_x002d_off_x0020_status">
      <xsd:simpleType>
        <xsd:restriction base="dms:Text"/>
      </xsd:simpleType>
    </xsd:element>
    <xsd:element name="MediaServiceObjectDetectorVersions" ma:index="1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63f3d7-850d-405d-8ba7-ed1155048e5d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141b9a4b-5d9b-4164-89c4-05ea15f0a350}" ma:internalName="TaxCatchAll" ma:showField="CatchAllData" ma:web="2d63f3d7-850d-405d-8ba7-ed1155048e5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d63f3d7-850d-405d-8ba7-ed1155048e5d" xsi:nil="true"/>
    <lcf76f155ced4ddcb4097134ff3c332f xmlns="2d5ca716-66fb-450d-b0e3-25e364669fdb">
      <Terms xmlns="http://schemas.microsoft.com/office/infopath/2007/PartnerControls"/>
    </lcf76f155ced4ddcb4097134ff3c332f>
    <_Flow_SignoffStatus xmlns="2d5ca716-66fb-450d-b0e3-25e364669fdb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9CF5F64-2C84-4B1F-8D9C-A5BE7139780B}">
  <ds:schemaRefs>
    <ds:schemaRef ds:uri="2d5ca716-66fb-450d-b0e3-25e364669fdb"/>
    <ds:schemaRef ds:uri="2d63f3d7-850d-405d-8ba7-ed1155048e5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5A953A8B-2C22-4355-A4FB-47EB5B4925EB}">
  <ds:schemaRefs>
    <ds:schemaRef ds:uri="http://schemas.openxmlformats.org/package/2006/metadata/core-properties"/>
    <ds:schemaRef ds:uri="http://www.w3.org/XML/1998/namespace"/>
    <ds:schemaRef ds:uri="http://purl.org/dc/elements/1.1/"/>
    <ds:schemaRef ds:uri="http://purl.org/dc/dcmitype/"/>
    <ds:schemaRef ds:uri="http://schemas.microsoft.com/office/2006/documentManagement/types"/>
    <ds:schemaRef ds:uri="2d63f3d7-850d-405d-8ba7-ed1155048e5d"/>
    <ds:schemaRef ds:uri="http://schemas.microsoft.com/office/2006/metadata/properties"/>
    <ds:schemaRef ds:uri="http://schemas.microsoft.com/office/infopath/2007/PartnerControls"/>
    <ds:schemaRef ds:uri="2d5ca716-66fb-450d-b0e3-25e364669fdb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180193CC-AC06-433A-8AAF-7680950C733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1507</Words>
  <Application>Microsoft Macintosh PowerPoint</Application>
  <PresentationFormat>Widescreen</PresentationFormat>
  <Paragraphs>261</Paragraphs>
  <Slides>29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52" baseType="lpstr">
      <vt:lpstr>Arial</vt:lpstr>
      <vt:lpstr>Avenir</vt:lpstr>
      <vt:lpstr>Avenir Book</vt:lpstr>
      <vt:lpstr>Avenir Medium</vt:lpstr>
      <vt:lpstr>Avenir Next</vt:lpstr>
      <vt:lpstr>Avenir Next Demi Bold</vt:lpstr>
      <vt:lpstr>Avenir Next LT Pro</vt:lpstr>
      <vt:lpstr>Avenir Next LT Pro Demi</vt:lpstr>
      <vt:lpstr>Avenir Next LT Pro Light</vt:lpstr>
      <vt:lpstr>Calibri</vt:lpstr>
      <vt:lpstr>Calibri Light</vt:lpstr>
      <vt:lpstr>Courier New</vt:lpstr>
      <vt:lpstr>Garamond</vt:lpstr>
      <vt:lpstr>Myriad Pro</vt:lpstr>
      <vt:lpstr>Myriad Pro Semibold</vt:lpstr>
      <vt:lpstr>Source Sans Pro</vt:lpstr>
      <vt:lpstr>Symbol</vt:lpstr>
      <vt:lpstr>Tenorite</vt:lpstr>
      <vt:lpstr>Times New Roman</vt:lpstr>
      <vt:lpstr>Wingdings</vt:lpstr>
      <vt:lpstr>2_Office Theme</vt:lpstr>
      <vt:lpstr>Deep Blue - Light</vt:lpstr>
      <vt:lpstr>Intro Slide</vt:lpstr>
      <vt:lpstr>Partnerships, Strategic Collaborations, Mergers and Acquisitions </vt:lpstr>
      <vt:lpstr>Introductions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explore a partnership, strategic collaboration, or merger?</vt:lpstr>
      <vt:lpstr>Why explore a partnership, strategic collaboration, or merger?</vt:lpstr>
      <vt:lpstr>Current Funder Mindset</vt:lpstr>
      <vt:lpstr>Monitor for Early Indicators  of Future Strategic Changes </vt:lpstr>
      <vt:lpstr>Strategic Alignment Spectrum</vt:lpstr>
      <vt:lpstr>PowerPoint Presentation</vt:lpstr>
      <vt:lpstr>Partnership Matrix</vt:lpstr>
      <vt:lpstr>Collaboration</vt:lpstr>
      <vt:lpstr>Collaboration Considerations</vt:lpstr>
      <vt:lpstr>Strategic Alignment</vt:lpstr>
      <vt:lpstr>What is a Strategic Alliance? </vt:lpstr>
      <vt:lpstr>Does a Strategic Alliance or Restructuring Make Sense for Your Organization? </vt:lpstr>
      <vt:lpstr>Mergers and Aquisitions</vt:lpstr>
      <vt:lpstr>Timeline of Exploration and Merger</vt:lpstr>
      <vt:lpstr>Timeline of Exploration and Merger</vt:lpstr>
      <vt:lpstr>Merger Plan Considerations</vt:lpstr>
      <vt:lpstr>Phases of Merger Process:  Live Well Omaha Case Study</vt:lpstr>
      <vt:lpstr>Alignment of Mission</vt:lpstr>
      <vt:lpstr>Wrap-Up Lessons</vt:lpstr>
      <vt:lpstr>Alignment/Partner  Explorer Tool</vt:lpstr>
      <vt:lpstr>Resources to Access More Information</vt:lpstr>
      <vt:lpstr>Thank you!  Please Take 5 Minutes  to Complete a Brief Evaluation of the Workshop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Private Foundations and their Alternatives</dc:title>
  <dc:creator>Kelli Cavey</dc:creator>
  <cp:lastModifiedBy>Disaster Recovery</cp:lastModifiedBy>
  <cp:revision>2</cp:revision>
  <cp:lastPrinted>2025-08-19T17:21:59Z</cp:lastPrinted>
  <dcterms:created xsi:type="dcterms:W3CDTF">2019-07-15T17:14:06Z</dcterms:created>
  <dcterms:modified xsi:type="dcterms:W3CDTF">2025-08-26T20:41:30Z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0x0101005B6C788B178DC540A4E1603996194FDB</vt:lpwstr>
  </property>
  <property fmtid="{D5CDD505-2E9C-101B-9397-08002B2CF9AE}" pid="3" name="xd_ProgID">
    <vt:lpwstr/>
  </property>
  <property fmtid="{D5CDD505-2E9C-101B-9397-08002B2CF9AE}" pid="4" name="SharedWithUsers">
    <vt:lpwstr/>
  </property>
  <property fmtid="{D5CDD505-2E9C-101B-9397-08002B2CF9AE}" pid="5" name="MediaLengthInSeconds">
    <vt:lpwstr/>
  </property>
  <property fmtid="{D5CDD505-2E9C-101B-9397-08002B2CF9AE}" pid="6" name="ComplianceAssetId">
    <vt:lpwstr/>
  </property>
  <property fmtid="{D5CDD505-2E9C-101B-9397-08002B2CF9AE}" pid="7" name="TemplateUrl">
    <vt:lpwstr/>
  </property>
  <property fmtid="{D5CDD505-2E9C-101B-9397-08002B2CF9AE}" pid="8" name="_ExtendedDescription">
    <vt:lpwstr/>
  </property>
  <property fmtid="{D5CDD505-2E9C-101B-9397-08002B2CF9AE}" pid="9" name="TriggerFlowInfo">
    <vt:lpwstr/>
  </property>
  <property fmtid="{D5CDD505-2E9C-101B-9397-08002B2CF9AE}" pid="10" name="MigrationSourceURL">
    <vt:lpwstr/>
  </property>
  <property fmtid="{D5CDD505-2E9C-101B-9397-08002B2CF9AE}" pid="11" name="xd_Signature">
    <vt:lpwstr/>
  </property>
  <property fmtid="{D5CDD505-2E9C-101B-9397-08002B2CF9AE}" pid="12" name="GUID">
    <vt:lpwstr>b177d3bc-3264-423b-931b-d26bac539ba7</vt:lpwstr>
  </property>
  <property fmtid="{D5CDD505-2E9C-101B-9397-08002B2CF9AE}" pid="13" name="MediaServiceImageTags">
    <vt:lpwstr/>
  </property>
</Properties>
</file>